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"/>
  </p:notesMasterIdLst>
  <p:handoutMasterIdLst>
    <p:handoutMasterId r:id="rId4"/>
  </p:handoutMasterIdLst>
  <p:sldIdLst>
    <p:sldId id="425" r:id="rId2"/>
  </p:sldIdLst>
  <p:sldSz cx="15119350" cy="21383625"/>
  <p:notesSz cx="6794500" cy="99314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1pPr>
    <a:lvl2pPr marL="1042894" algn="l" rtl="0" fontAlgn="base">
      <a:spcBef>
        <a:spcPct val="0"/>
      </a:spcBef>
      <a:spcAft>
        <a:spcPct val="0"/>
      </a:spcAft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2pPr>
    <a:lvl3pPr marL="2085789" algn="l" rtl="0" fontAlgn="base">
      <a:spcBef>
        <a:spcPct val="0"/>
      </a:spcBef>
      <a:spcAft>
        <a:spcPct val="0"/>
      </a:spcAft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3pPr>
    <a:lvl4pPr marL="3128683" algn="l" rtl="0" fontAlgn="base">
      <a:spcBef>
        <a:spcPct val="0"/>
      </a:spcBef>
      <a:spcAft>
        <a:spcPct val="0"/>
      </a:spcAft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4pPr>
    <a:lvl5pPr marL="4171577" algn="l" rtl="0" fontAlgn="base">
      <a:spcBef>
        <a:spcPct val="0"/>
      </a:spcBef>
      <a:spcAft>
        <a:spcPct val="0"/>
      </a:spcAft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5pPr>
    <a:lvl6pPr marL="5214471" algn="l" defTabSz="2085789" rtl="0" eaLnBrk="1" latinLnBrk="0" hangingPunct="1"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6pPr>
    <a:lvl7pPr marL="6257366" algn="l" defTabSz="2085789" rtl="0" eaLnBrk="1" latinLnBrk="0" hangingPunct="1"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7pPr>
    <a:lvl8pPr marL="7300260" algn="l" defTabSz="2085789" rtl="0" eaLnBrk="1" latinLnBrk="0" hangingPunct="1"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8pPr>
    <a:lvl9pPr marL="8343154" algn="l" defTabSz="2085789" rtl="0" eaLnBrk="1" latinLnBrk="0" hangingPunct="1">
      <a:defRPr sz="5475" kern="1200">
        <a:solidFill>
          <a:srgbClr val="000000"/>
        </a:solidFill>
        <a:latin typeface="Times New Roman" pitchFamily="18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735" userDrawn="1">
          <p15:clr>
            <a:srgbClr val="A4A3A4"/>
          </p15:clr>
        </p15:guide>
        <p15:guide id="2" pos="476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8CB4"/>
    <a:srgbClr val="2C8CB4"/>
    <a:srgbClr val="2E8DB4"/>
    <a:srgbClr val="B3EAF2"/>
    <a:srgbClr val="77D9E8"/>
    <a:srgbClr val="87D9EB"/>
    <a:srgbClr val="2EB4D0"/>
    <a:srgbClr val="2CB3D0"/>
    <a:srgbClr val="21B2C9"/>
    <a:srgbClr val="CDE8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佈景主題樣式 1 - 輔色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323" autoAdjust="0"/>
    <p:restoredTop sz="97932" autoAdjust="0"/>
  </p:normalViewPr>
  <p:slideViewPr>
    <p:cSldViewPr snapToGrid="0" snapToObjects="1">
      <p:cViewPr>
        <p:scale>
          <a:sx n="66" d="100"/>
          <a:sy n="66" d="100"/>
        </p:scale>
        <p:origin x="174" y="-4098"/>
      </p:cViewPr>
      <p:guideLst>
        <p:guide orient="horz" pos="6735"/>
        <p:guide pos="4762"/>
      </p:guideLst>
    </p:cSldViewPr>
  </p:slideViewPr>
  <p:outlineViewPr>
    <p:cViewPr>
      <p:scale>
        <a:sx n="33" d="100"/>
        <a:sy n="33" d="100"/>
      </p:scale>
      <p:origin x="0" y="29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napToObjects="1">
      <p:cViewPr varScale="1">
        <p:scale>
          <a:sx n="62" d="100"/>
          <a:sy n="62" d="100"/>
        </p:scale>
        <p:origin x="-3278" y="-101"/>
      </p:cViewPr>
      <p:guideLst>
        <p:guide orient="horz" pos="3128"/>
        <p:guide pos="21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645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416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645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586837EC-DE22-4286-964F-AEFCCF9707E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707299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645" y="0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81213" y="744538"/>
            <a:ext cx="2632075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7415"/>
            <a:ext cx="5435600" cy="44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645" y="9433106"/>
            <a:ext cx="2944283" cy="496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1"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32209995-E1EC-483E-8366-429F41CAE44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55424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2737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1042894" algn="l" rtl="0" eaLnBrk="0" fontAlgn="base" hangingPunct="0">
      <a:spcBef>
        <a:spcPct val="30000"/>
      </a:spcBef>
      <a:spcAft>
        <a:spcPct val="0"/>
      </a:spcAft>
      <a:defRPr kumimoji="1" sz="2737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2085789" algn="l" rtl="0" eaLnBrk="0" fontAlgn="base" hangingPunct="0">
      <a:spcBef>
        <a:spcPct val="30000"/>
      </a:spcBef>
      <a:spcAft>
        <a:spcPct val="0"/>
      </a:spcAft>
      <a:defRPr kumimoji="1" sz="2737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3128683" algn="l" rtl="0" eaLnBrk="0" fontAlgn="base" hangingPunct="0">
      <a:spcBef>
        <a:spcPct val="30000"/>
      </a:spcBef>
      <a:spcAft>
        <a:spcPct val="0"/>
      </a:spcAft>
      <a:defRPr kumimoji="1" sz="2737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4171577" algn="l" rtl="0" eaLnBrk="0" fontAlgn="base" hangingPunct="0">
      <a:spcBef>
        <a:spcPct val="30000"/>
      </a:spcBef>
      <a:spcAft>
        <a:spcPct val="0"/>
      </a:spcAft>
      <a:defRPr kumimoji="1" sz="2737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5214471" algn="l" defTabSz="2085789" rtl="0" eaLnBrk="1" latinLnBrk="0" hangingPunct="1">
      <a:defRPr sz="2737" kern="1200">
        <a:solidFill>
          <a:schemeClr val="tx1"/>
        </a:solidFill>
        <a:latin typeface="+mn-lt"/>
        <a:ea typeface="+mn-ea"/>
        <a:cs typeface="+mn-cs"/>
      </a:defRPr>
    </a:lvl6pPr>
    <a:lvl7pPr marL="6257366" algn="l" defTabSz="2085789" rtl="0" eaLnBrk="1" latinLnBrk="0" hangingPunct="1">
      <a:defRPr sz="2737" kern="1200">
        <a:solidFill>
          <a:schemeClr val="tx1"/>
        </a:solidFill>
        <a:latin typeface="+mn-lt"/>
        <a:ea typeface="+mn-ea"/>
        <a:cs typeface="+mn-cs"/>
      </a:defRPr>
    </a:lvl7pPr>
    <a:lvl8pPr marL="7300260" algn="l" defTabSz="2085789" rtl="0" eaLnBrk="1" latinLnBrk="0" hangingPunct="1">
      <a:defRPr sz="2737" kern="1200">
        <a:solidFill>
          <a:schemeClr val="tx1"/>
        </a:solidFill>
        <a:latin typeface="+mn-lt"/>
        <a:ea typeface="+mn-ea"/>
        <a:cs typeface="+mn-cs"/>
      </a:defRPr>
    </a:lvl8pPr>
    <a:lvl9pPr marL="8343154" algn="l" defTabSz="2085789" rtl="0" eaLnBrk="1" latinLnBrk="0" hangingPunct="1">
      <a:defRPr sz="2737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Pr>
        <a:gradFill>
          <a:gsLst>
            <a:gs pos="15000">
              <a:schemeClr val="accent3">
                <a:lumMod val="75000"/>
              </a:schemeClr>
            </a:gs>
            <a:gs pos="95000">
              <a:schemeClr val="tx2">
                <a:lumMod val="25000"/>
              </a:schemeClr>
            </a:gs>
          </a:gsLst>
          <a:path path="circle">
            <a:fillToRect l="10000" t="110000" r="1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-1" y="5860666"/>
            <a:ext cx="15113826" cy="5790030"/>
          </a:xfrm>
          <a:ln>
            <a:noFill/>
          </a:ln>
        </p:spPr>
        <p:txBody>
          <a:bodyPr vert="horz" tIns="0" rIns="18288" bIns="0" anchor="ctr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ctr" rtl="0">
              <a:spcBef>
                <a:spcPct val="0"/>
              </a:spcBef>
              <a:buNone/>
              <a:defRPr sz="3532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-341" y="12347500"/>
            <a:ext cx="15119692" cy="5548780"/>
          </a:xfrm>
        </p:spPr>
        <p:txBody>
          <a:bodyPr lIns="0" rIns="18288" anchor="ctr">
            <a:normAutofit/>
          </a:bodyPr>
          <a:lstStyle>
            <a:lvl1pPr marL="0" marR="32292" indent="0" algn="ctr">
              <a:buNone/>
              <a:defRPr sz="1978" b="1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defRPr>
            </a:lvl1pPr>
            <a:lvl2pPr marL="322920" indent="0" algn="ctr">
              <a:buNone/>
            </a:lvl2pPr>
            <a:lvl3pPr marL="645841" indent="0" algn="ctr">
              <a:buNone/>
            </a:lvl3pPr>
            <a:lvl4pPr marL="968761" indent="0" algn="ctr">
              <a:buNone/>
            </a:lvl4pPr>
            <a:lvl5pPr marL="1291681" indent="0" algn="ctr">
              <a:buNone/>
            </a:lvl5pPr>
            <a:lvl6pPr marL="1614602" indent="0" algn="ctr">
              <a:buNone/>
            </a:lvl6pPr>
            <a:lvl7pPr marL="1937522" indent="0" algn="ctr">
              <a:buNone/>
            </a:lvl7pPr>
            <a:lvl8pPr marL="2260443" indent="0" algn="ctr">
              <a:buNone/>
            </a:lvl8pPr>
            <a:lvl9pPr marL="2583363" indent="0" algn="ctr">
              <a:buNone/>
            </a:lvl9pPr>
          </a:lstStyle>
          <a:p>
            <a:r>
              <a:rPr kumimoji="0" lang="zh-TW" altLang="en-US" dirty="0" smtClean="0"/>
              <a:t>按一下以編輯母片副標題樣式</a:t>
            </a:r>
            <a:endParaRPr kumimoji="0" lang="en-US" dirty="0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989">
                <a:latin typeface="+mj-lt"/>
              </a:defRPr>
            </a:lvl1pPr>
          </a:lstStyle>
          <a:p>
            <a:pPr>
              <a:defRPr/>
            </a:pPr>
            <a:fld id="{69AF6F5E-65BE-4B4A-AA64-9C537DC5FCE4}" type="datetime1">
              <a:rPr lang="zh-TW" altLang="en-US" smtClean="0"/>
              <a:pPr>
                <a:defRPr/>
              </a:pPr>
              <a:t>2017/10/12</a:t>
            </a:fld>
            <a:endParaRPr lang="en-US" altLang="zh-TW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989"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altLang="zh-TW" dirty="0" smtClean="0"/>
              <a:t>Prof. </a:t>
            </a:r>
            <a:r>
              <a:rPr lang="en-US" altLang="zh-TW" dirty="0" err="1" smtClean="0"/>
              <a:t>Gwo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Giun</a:t>
            </a:r>
            <a:r>
              <a:rPr lang="en-US" altLang="zh-TW" dirty="0" smtClean="0"/>
              <a:t> Lee/NCKUEE</a:t>
            </a:r>
            <a:endParaRPr lang="en-US" altLang="zh-TW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</a:lstStyle>
          <a:p>
            <a:pPr>
              <a:defRPr/>
            </a:pPr>
            <a:fld id="{6E2E2383-4B04-4FB1-9603-884802DADDED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5968" y="712788"/>
            <a:ext cx="13607415" cy="3563938"/>
          </a:xfrm>
        </p:spPr>
        <p:txBody>
          <a:bodyPr anchor="ctr">
            <a:normAutofit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lang="en-US" sz="2543" b="1" i="1" kern="1200" dirty="0">
                <a:ln>
                  <a:noFill/>
                </a:ln>
                <a:solidFill>
                  <a:srgbClr val="FF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Times New Roman" pitchFamily="18" charset="0"/>
                <a:ea typeface="+mj-ea"/>
                <a:cs typeface="Times New Roman" pitchFamily="18" charset="0"/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968" y="5051250"/>
            <a:ext cx="13607415" cy="14592500"/>
          </a:xfrm>
        </p:spPr>
        <p:txBody>
          <a:bodyPr/>
          <a:lstStyle>
            <a:lvl1pPr>
              <a:buClr>
                <a:srgbClr val="FFFFCC"/>
              </a:buClr>
              <a:buSzPct val="100000"/>
              <a:defRPr sz="1695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1pPr>
            <a:lvl2pPr>
              <a:buClr>
                <a:srgbClr val="FFC000"/>
              </a:buClr>
              <a:defRPr sz="1695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2pPr>
            <a:lvl3pPr>
              <a:defRPr sz="1695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3pPr>
            <a:lvl4pPr>
              <a:defRPr sz="1695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4pPr>
            <a:lvl5pPr>
              <a:defRPr sz="1695">
                <a:solidFill>
                  <a:schemeClr val="bg1"/>
                </a:solidFill>
                <a:latin typeface="Times New Roman" pitchFamily="18" charset="0"/>
                <a:ea typeface="+mj-ea"/>
                <a:cs typeface="Times New Roman" pitchFamily="18" charset="0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E8BF3DA-B34C-464B-88A0-245EACA9C2EA}" type="datetime1">
              <a:rPr lang="zh-TW" altLang="en-US" smtClean="0"/>
              <a:pPr>
                <a:defRPr/>
              </a:pPr>
              <a:t>2017/10/12</a:t>
            </a:fld>
            <a:endParaRPr lang="en-US" altLang="zh-T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55771" y="19868252"/>
            <a:ext cx="5543762" cy="113848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altLang="zh-TW" dirty="0" smtClean="0"/>
              <a:t>              Prof. Gwo Giun Lee/NCKUEE</a:t>
            </a: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j-lt"/>
              </a:defRPr>
            </a:lvl1pPr>
          </a:lstStyle>
          <a:p>
            <a:pPr>
              <a:defRPr/>
            </a:pPr>
            <a:fld id="{4FE8D93A-804A-4C9C-9B32-6EFBE44BC7C7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E8BF3DA-B34C-464B-88A0-245EACA9C2EA}" type="datetime1">
              <a:rPr lang="zh-TW" altLang="en-US" smtClean="0"/>
              <a:pPr>
                <a:defRPr/>
              </a:pPr>
              <a:t>2017/10/12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altLang="zh-TW" dirty="0" smtClean="0"/>
              <a:t>Prof. </a:t>
            </a:r>
            <a:r>
              <a:rPr lang="en-US" altLang="zh-TW" dirty="0" err="1" smtClean="0"/>
              <a:t>Gwo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Giun</a:t>
            </a:r>
            <a:r>
              <a:rPr lang="en-US" altLang="zh-TW" dirty="0" smtClean="0"/>
              <a:t> Lee/NCKUEE</a:t>
            </a: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FE8D93A-804A-4C9C-9B32-6EFBE44BC7C7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755968" y="1122500"/>
            <a:ext cx="13607415" cy="3563938"/>
          </a:xfrm>
        </p:spPr>
        <p:txBody>
          <a:bodyPr anchor="ctr">
            <a:normAutofit/>
          </a:bodyPr>
          <a:lstStyle>
            <a:lvl1pPr algn="ctr">
              <a:defRPr sz="2543" i="1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half" idx="1"/>
          </p:nvPr>
        </p:nvSpPr>
        <p:spPr>
          <a:xfrm>
            <a:off x="755967" y="5051250"/>
            <a:ext cx="6677713" cy="14592500"/>
          </a:xfrm>
        </p:spPr>
        <p:txBody>
          <a:bodyPr/>
          <a:lstStyle>
            <a:lvl1pPr>
              <a:defRPr sz="1836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 sz="1695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2pPr>
            <a:lvl3pPr>
              <a:defRPr sz="1413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3pPr>
            <a:lvl4pPr>
              <a:defRPr sz="127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4pPr>
            <a:lvl5pPr>
              <a:defRPr sz="127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5" name="Content Placeholder 3"/>
          <p:cNvSpPr>
            <a:spLocks noGrp="1"/>
          </p:cNvSpPr>
          <p:nvPr>
            <p:ph sz="half" idx="2"/>
          </p:nvPr>
        </p:nvSpPr>
        <p:spPr>
          <a:xfrm>
            <a:off x="7685670" y="5051250"/>
            <a:ext cx="6677713" cy="14592500"/>
          </a:xfrm>
        </p:spPr>
        <p:txBody>
          <a:bodyPr/>
          <a:lstStyle>
            <a:lvl1pPr>
              <a:defRPr sz="1836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1pPr>
            <a:lvl2pPr>
              <a:defRPr sz="1695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2pPr>
            <a:lvl3pPr>
              <a:defRPr sz="1413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3pPr>
            <a:lvl4pPr>
              <a:defRPr sz="127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4pPr>
            <a:lvl5pPr>
              <a:defRPr sz="127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 eaLnBrk="1" latinLnBrk="0" hangingPunct="1"/>
            <a:r>
              <a:rPr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lang="zh-TW" altLang="en-US" dirty="0" smtClean="0"/>
              <a:t>第二層</a:t>
            </a:r>
          </a:p>
          <a:p>
            <a:pPr lvl="2" eaLnBrk="1" latinLnBrk="0" hangingPunct="1"/>
            <a:r>
              <a:rPr lang="zh-TW" altLang="en-US" dirty="0" smtClean="0"/>
              <a:t>第三層</a:t>
            </a:r>
          </a:p>
          <a:p>
            <a:pPr lvl="3" eaLnBrk="1" latinLnBrk="0" hangingPunct="1"/>
            <a:r>
              <a:rPr lang="zh-TW" altLang="en-US" dirty="0" smtClean="0"/>
              <a:t>第四層</a:t>
            </a:r>
          </a:p>
          <a:p>
            <a:pPr lvl="4" eaLnBrk="1" latinLnBrk="0" hangingPunct="1"/>
            <a:r>
              <a:rPr lang="zh-TW" altLang="en-US" dirty="0" smtClean="0"/>
              <a:t>第五層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935411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群組 12"/>
          <p:cNvGrpSpPr/>
          <p:nvPr userDrawn="1"/>
        </p:nvGrpSpPr>
        <p:grpSpPr>
          <a:xfrm flipH="1" flipV="1">
            <a:off x="-15749" y="18238306"/>
            <a:ext cx="15150848" cy="3235759"/>
            <a:chOff x="-9525" y="5566232"/>
            <a:chExt cx="9163050" cy="1041400"/>
          </a:xfrm>
        </p:grpSpPr>
        <p:sp>
          <p:nvSpPr>
            <p:cNvPr id="11" name="Freeform 6"/>
            <p:cNvSpPr>
              <a:spLocks/>
            </p:cNvSpPr>
            <p:nvPr userDrawn="1"/>
          </p:nvSpPr>
          <p:spPr bwMode="auto">
            <a:xfrm>
              <a:off x="-9525" y="5566232"/>
              <a:ext cx="9163050" cy="10414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6" y="2"/>
                </a:cxn>
                <a:cxn ang="0">
                  <a:pos x="2542" y="0"/>
                </a:cxn>
                <a:cxn ang="0">
                  <a:pos x="4374" y="367"/>
                </a:cxn>
                <a:cxn ang="0">
                  <a:pos x="5766" y="55"/>
                </a:cxn>
                <a:cxn ang="0">
                  <a:pos x="5772" y="213"/>
                </a:cxn>
                <a:cxn ang="0">
                  <a:pos x="4302" y="439"/>
                </a:cxn>
                <a:cxn ang="0">
                  <a:pos x="1488" y="201"/>
                </a:cxn>
                <a:cxn ang="0">
                  <a:pos x="0" y="656"/>
                </a:cxn>
                <a:cxn ang="0">
                  <a:pos x="6" y="2"/>
                </a:cxn>
              </a:cxnLst>
              <a:rect l="0" t="0" r="0" b="0"/>
              <a:pathLst>
                <a:path w="5772" h="656">
                  <a:moveTo>
                    <a:pt x="6" y="2"/>
                  </a:moveTo>
                  <a:lnTo>
                    <a:pt x="2542" y="0"/>
                  </a:lnTo>
                  <a:cubicBezTo>
                    <a:pt x="2746" y="101"/>
                    <a:pt x="3828" y="367"/>
                    <a:pt x="4374" y="367"/>
                  </a:cubicBezTo>
                  <a:cubicBezTo>
                    <a:pt x="4920" y="367"/>
                    <a:pt x="5526" y="152"/>
                    <a:pt x="5766" y="55"/>
                  </a:cubicBezTo>
                  <a:lnTo>
                    <a:pt x="5772" y="213"/>
                  </a:lnTo>
                  <a:cubicBezTo>
                    <a:pt x="5670" y="257"/>
                    <a:pt x="5016" y="441"/>
                    <a:pt x="4302" y="439"/>
                  </a:cubicBezTo>
                  <a:cubicBezTo>
                    <a:pt x="3588" y="437"/>
                    <a:pt x="2205" y="165"/>
                    <a:pt x="1488" y="201"/>
                  </a:cubicBezTo>
                  <a:cubicBezTo>
                    <a:pt x="750" y="209"/>
                    <a:pt x="270" y="482"/>
                    <a:pt x="0" y="656"/>
                  </a:cubicBezTo>
                  <a:lnTo>
                    <a:pt x="6" y="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shade val="50000"/>
                    <a:alpha val="45000"/>
                    <a:satMod val="120000"/>
                  </a:schemeClr>
                </a:gs>
                <a:gs pos="100000">
                  <a:schemeClr val="accent3">
                    <a:shade val="80000"/>
                    <a:alpha val="55000"/>
                    <a:satMod val="155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/>
            </p:cNvSpPr>
            <p:nvPr userDrawn="1"/>
          </p:nvSpPr>
          <p:spPr bwMode="auto">
            <a:xfrm>
              <a:off x="4381500" y="5566232"/>
              <a:ext cx="4762500" cy="638175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1668" y="564"/>
                </a:cxn>
                <a:cxn ang="0">
                  <a:pos x="3000" y="186"/>
                </a:cxn>
                <a:cxn ang="0">
                  <a:pos x="3000" y="6"/>
                </a:cxn>
                <a:cxn ang="0">
                  <a:pos x="0" y="0"/>
                </a:cxn>
              </a:cxnLst>
              <a:rect l="0" t="0" r="0" b="0"/>
              <a:pathLst>
                <a:path w="3000" h="595">
                  <a:moveTo>
                    <a:pt x="0" y="0"/>
                  </a:moveTo>
                  <a:cubicBezTo>
                    <a:pt x="174" y="102"/>
                    <a:pt x="1168" y="533"/>
                    <a:pt x="1668" y="564"/>
                  </a:cubicBezTo>
                  <a:cubicBezTo>
                    <a:pt x="2168" y="595"/>
                    <a:pt x="2778" y="279"/>
                    <a:pt x="3000" y="186"/>
                  </a:cubicBezTo>
                  <a:lnTo>
                    <a:pt x="3000" y="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3">
                    <a:shade val="50000"/>
                    <a:alpha val="30000"/>
                    <a:satMod val="130000"/>
                  </a:schemeClr>
                </a:gs>
                <a:gs pos="80000">
                  <a:schemeClr val="accent2">
                    <a:shade val="75000"/>
                    <a:alpha val="45000"/>
                    <a:satMod val="14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E8BF3DA-B34C-464B-88A0-245EACA9C2EA}" type="datetime1">
              <a:rPr lang="zh-TW" altLang="en-US" smtClean="0"/>
              <a:pPr>
                <a:defRPr/>
              </a:pPr>
              <a:t>2017/10/12</a:t>
            </a:fld>
            <a:endParaRPr lang="en-US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r>
              <a:rPr lang="en-US" altLang="zh-TW" dirty="0" smtClean="0"/>
              <a:t>Prof. </a:t>
            </a:r>
            <a:r>
              <a:rPr lang="en-US" altLang="zh-TW" dirty="0" err="1" smtClean="0"/>
              <a:t>Gwo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Giun</a:t>
            </a:r>
            <a:r>
              <a:rPr lang="en-US" altLang="zh-TW" dirty="0" smtClean="0"/>
              <a:t> Lee/NCKUEE</a:t>
            </a:r>
            <a:endParaRPr lang="en-US" altLang="zh-T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FE8D93A-804A-4C9C-9B32-6EFBE44BC7C7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927075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bg2">
                <a:lumMod val="50000"/>
              </a:schemeClr>
            </a:gs>
            <a:gs pos="93000">
              <a:schemeClr val="bg2">
                <a:lumMod val="25000"/>
              </a:schemeClr>
            </a:gs>
          </a:gsLst>
          <a:path path="circle">
            <a:fillToRect l="10000" t="110000" r="1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群組 28"/>
          <p:cNvGrpSpPr/>
          <p:nvPr userDrawn="1"/>
        </p:nvGrpSpPr>
        <p:grpSpPr>
          <a:xfrm flipH="1" flipV="1">
            <a:off x="-43438" y="18690690"/>
            <a:ext cx="15179781" cy="2760761"/>
            <a:chOff x="-19017" y="-21658"/>
            <a:chExt cx="9180548" cy="1041400"/>
          </a:xfrm>
        </p:grpSpPr>
        <p:sp>
          <p:nvSpPr>
            <p:cNvPr id="31" name="Freeform 6"/>
            <p:cNvSpPr>
              <a:spLocks/>
            </p:cNvSpPr>
            <p:nvPr/>
          </p:nvSpPr>
          <p:spPr bwMode="auto">
            <a:xfrm>
              <a:off x="-9525" y="-21658"/>
              <a:ext cx="9163050" cy="10414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6" y="2"/>
                </a:cxn>
                <a:cxn ang="0">
                  <a:pos x="2542" y="0"/>
                </a:cxn>
                <a:cxn ang="0">
                  <a:pos x="4374" y="367"/>
                </a:cxn>
                <a:cxn ang="0">
                  <a:pos x="5766" y="55"/>
                </a:cxn>
                <a:cxn ang="0">
                  <a:pos x="5772" y="213"/>
                </a:cxn>
                <a:cxn ang="0">
                  <a:pos x="4302" y="439"/>
                </a:cxn>
                <a:cxn ang="0">
                  <a:pos x="1488" y="201"/>
                </a:cxn>
                <a:cxn ang="0">
                  <a:pos x="0" y="656"/>
                </a:cxn>
                <a:cxn ang="0">
                  <a:pos x="6" y="2"/>
                </a:cxn>
              </a:cxnLst>
              <a:rect l="0" t="0" r="0" b="0"/>
              <a:pathLst>
                <a:path w="5772" h="656">
                  <a:moveTo>
                    <a:pt x="6" y="2"/>
                  </a:moveTo>
                  <a:lnTo>
                    <a:pt x="2542" y="0"/>
                  </a:lnTo>
                  <a:cubicBezTo>
                    <a:pt x="2746" y="101"/>
                    <a:pt x="3828" y="367"/>
                    <a:pt x="4374" y="367"/>
                  </a:cubicBezTo>
                  <a:cubicBezTo>
                    <a:pt x="4920" y="367"/>
                    <a:pt x="5526" y="152"/>
                    <a:pt x="5766" y="55"/>
                  </a:cubicBezTo>
                  <a:lnTo>
                    <a:pt x="5772" y="213"/>
                  </a:lnTo>
                  <a:cubicBezTo>
                    <a:pt x="5670" y="257"/>
                    <a:pt x="5016" y="441"/>
                    <a:pt x="4302" y="439"/>
                  </a:cubicBezTo>
                  <a:cubicBezTo>
                    <a:pt x="3588" y="437"/>
                    <a:pt x="2205" y="165"/>
                    <a:pt x="1488" y="201"/>
                  </a:cubicBezTo>
                  <a:cubicBezTo>
                    <a:pt x="750" y="209"/>
                    <a:pt x="270" y="482"/>
                    <a:pt x="0" y="656"/>
                  </a:cubicBezTo>
                  <a:lnTo>
                    <a:pt x="6" y="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shade val="50000"/>
                    <a:alpha val="45000"/>
                    <a:satMod val="120000"/>
                  </a:schemeClr>
                </a:gs>
                <a:gs pos="100000">
                  <a:schemeClr val="accent3">
                    <a:shade val="80000"/>
                    <a:alpha val="55000"/>
                    <a:satMod val="155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2" name="Freeform 7"/>
            <p:cNvSpPr>
              <a:spLocks/>
            </p:cNvSpPr>
            <p:nvPr/>
          </p:nvSpPr>
          <p:spPr bwMode="auto">
            <a:xfrm>
              <a:off x="4381500" y="-21658"/>
              <a:ext cx="4762500" cy="638175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1668" y="564"/>
                </a:cxn>
                <a:cxn ang="0">
                  <a:pos x="3000" y="186"/>
                </a:cxn>
                <a:cxn ang="0">
                  <a:pos x="3000" y="6"/>
                </a:cxn>
                <a:cxn ang="0">
                  <a:pos x="0" y="0"/>
                </a:cxn>
              </a:cxnLst>
              <a:rect l="0" t="0" r="0" b="0"/>
              <a:pathLst>
                <a:path w="3000" h="595">
                  <a:moveTo>
                    <a:pt x="0" y="0"/>
                  </a:moveTo>
                  <a:cubicBezTo>
                    <a:pt x="174" y="102"/>
                    <a:pt x="1168" y="533"/>
                    <a:pt x="1668" y="564"/>
                  </a:cubicBezTo>
                  <a:cubicBezTo>
                    <a:pt x="2168" y="595"/>
                    <a:pt x="2778" y="279"/>
                    <a:pt x="3000" y="186"/>
                  </a:cubicBezTo>
                  <a:lnTo>
                    <a:pt x="3000" y="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3">
                    <a:shade val="50000"/>
                    <a:alpha val="30000"/>
                    <a:satMod val="130000"/>
                  </a:schemeClr>
                </a:gs>
                <a:gs pos="80000">
                  <a:schemeClr val="accent2">
                    <a:shade val="75000"/>
                    <a:alpha val="45000"/>
                    <a:satMod val="14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3" name="Group 1"/>
            <p:cNvGrpSpPr/>
            <p:nvPr/>
          </p:nvGrpSpPr>
          <p:grpSpPr>
            <a:xfrm>
              <a:off x="-19017" y="202408"/>
              <a:ext cx="9180548" cy="649224"/>
              <a:chOff x="-19045" y="216550"/>
              <a:chExt cx="9180548" cy="649224"/>
            </a:xfrm>
          </p:grpSpPr>
          <p:sp>
            <p:nvSpPr>
              <p:cNvPr id="34" name="Freeform 11"/>
              <p:cNvSpPr>
                <a:spLocks/>
              </p:cNvSpPr>
              <p:nvPr/>
            </p:nvSpPr>
            <p:spPr bwMode="auto">
              <a:xfrm rot="21435692">
                <a:off x="-19045" y="216550"/>
                <a:ext cx="9163050" cy="649224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966"/>
                  </a:cxn>
                  <a:cxn ang="0">
                    <a:pos x="1608" y="282"/>
                  </a:cxn>
                  <a:cxn ang="0">
                    <a:pos x="4110" y="1008"/>
                  </a:cxn>
                  <a:cxn ang="0">
                    <a:pos x="5772" y="0"/>
                  </a:cxn>
                </a:cxnLst>
                <a:rect l="0" t="0" r="0" b="0"/>
                <a:pathLst>
                  <a:path w="5772" h="1055">
                    <a:moveTo>
                      <a:pt x="0" y="966"/>
                    </a:moveTo>
                    <a:cubicBezTo>
                      <a:pt x="282" y="738"/>
                      <a:pt x="923" y="275"/>
                      <a:pt x="1608" y="282"/>
                    </a:cubicBezTo>
                    <a:cubicBezTo>
                      <a:pt x="2293" y="289"/>
                      <a:pt x="3416" y="1055"/>
                      <a:pt x="4110" y="1008"/>
                    </a:cubicBezTo>
                    <a:cubicBezTo>
                      <a:pt x="4804" y="961"/>
                      <a:pt x="5426" y="210"/>
                      <a:pt x="5772" y="0"/>
                    </a:cubicBezTo>
                  </a:path>
                </a:pathLst>
              </a:custGeom>
              <a:noFill/>
              <a:ln w="10795" cap="flat" cmpd="sng" algn="ctr">
                <a:gradFill>
                  <a:gsLst>
                    <a:gs pos="74000">
                      <a:schemeClr val="accent3">
                        <a:shade val="75000"/>
                      </a:schemeClr>
                    </a:gs>
                    <a:gs pos="86000">
                      <a:schemeClr val="tx1">
                        <a:alpha val="29000"/>
                      </a:schemeClr>
                    </a:gs>
                    <a:gs pos="16000">
                      <a:schemeClr val="accent2">
                        <a:shade val="75000"/>
                        <a:alpha val="56000"/>
                      </a:scheme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endParaRPr kumimoji="0" lang="en-US" sz="5472"/>
              </a:p>
            </p:txBody>
          </p:sp>
          <p:sp>
            <p:nvSpPr>
              <p:cNvPr id="35" name="Freeform 12"/>
              <p:cNvSpPr>
                <a:spLocks/>
              </p:cNvSpPr>
              <p:nvPr/>
            </p:nvSpPr>
            <p:spPr bwMode="auto">
              <a:xfrm rot="21435692">
                <a:off x="-14309" y="290003"/>
                <a:ext cx="9175812" cy="530352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732"/>
                  </a:cxn>
                  <a:cxn ang="0">
                    <a:pos x="1638" y="228"/>
                  </a:cxn>
                  <a:cxn ang="0">
                    <a:pos x="4122" y="816"/>
                  </a:cxn>
                  <a:cxn ang="0">
                    <a:pos x="5766" y="0"/>
                  </a:cxn>
                </a:cxnLst>
                <a:rect l="0" t="0" r="0" b="0"/>
                <a:pathLst>
                  <a:path w="5766" h="854">
                    <a:moveTo>
                      <a:pt x="0" y="732"/>
                    </a:moveTo>
                    <a:cubicBezTo>
                      <a:pt x="273" y="647"/>
                      <a:pt x="951" y="214"/>
                      <a:pt x="1638" y="228"/>
                    </a:cubicBezTo>
                    <a:cubicBezTo>
                      <a:pt x="2325" y="242"/>
                      <a:pt x="3434" y="854"/>
                      <a:pt x="4122" y="816"/>
                    </a:cubicBezTo>
                    <a:cubicBezTo>
                      <a:pt x="4810" y="778"/>
                      <a:pt x="5424" y="170"/>
                      <a:pt x="5766" y="0"/>
                    </a:cubicBezTo>
                  </a:path>
                </a:pathLst>
              </a:custGeom>
              <a:noFill/>
              <a:ln w="9525" cap="flat" cmpd="sng" algn="ctr">
                <a:gradFill>
                  <a:gsLst>
                    <a:gs pos="74000">
                      <a:schemeClr val="accent4"/>
                    </a:gs>
                    <a:gs pos="44000">
                      <a:schemeClr val="accent1"/>
                    </a:gs>
                    <a:gs pos="33000">
                      <a:schemeClr val="accent2">
                        <a:alpha val="56000"/>
                      </a:scheme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endParaRPr kumimoji="0" lang="en-US" sz="5472"/>
              </a:p>
            </p:txBody>
          </p:sp>
        </p:grpSp>
      </p:grp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755968" y="1122500"/>
            <a:ext cx="13607415" cy="3563938"/>
          </a:xfrm>
          <a:prstGeom prst="rect">
            <a:avLst/>
          </a:prstGeom>
        </p:spPr>
        <p:txBody>
          <a:bodyPr vert="horz" lIns="0" rIns="0" bIns="0" anchor="ctr">
            <a:normAutofit/>
          </a:bodyPr>
          <a:lstStyle/>
          <a:p>
            <a:r>
              <a:rPr kumimoji="0" lang="zh-TW" altLang="en-US" dirty="0" smtClean="0"/>
              <a:t>按一下以編輯母片標題樣式</a:t>
            </a:r>
            <a:endParaRPr kumimoji="0" lang="en-US" dirty="0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755968" y="5051250"/>
            <a:ext cx="13607415" cy="145925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dirty="0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dirty="0" smtClean="0"/>
              <a:t>第二層</a:t>
            </a:r>
          </a:p>
          <a:p>
            <a:pPr lvl="2" eaLnBrk="1" latinLnBrk="0" hangingPunct="1"/>
            <a:r>
              <a:rPr kumimoji="0" lang="zh-TW" altLang="en-US" dirty="0" smtClean="0"/>
              <a:t>第三層</a:t>
            </a:r>
          </a:p>
          <a:p>
            <a:pPr lvl="3" eaLnBrk="1" latinLnBrk="0" hangingPunct="1"/>
            <a:r>
              <a:rPr kumimoji="0" lang="zh-TW" altLang="en-US" dirty="0" smtClean="0"/>
              <a:t>第四層</a:t>
            </a:r>
          </a:p>
          <a:p>
            <a:pPr lvl="4" eaLnBrk="1" latinLnBrk="0" hangingPunct="1"/>
            <a:r>
              <a:rPr kumimoji="0" lang="zh-TW" altLang="en-US" dirty="0" smtClean="0"/>
              <a:t>第五層</a:t>
            </a:r>
            <a:endParaRPr kumimoji="0"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755968" y="19868252"/>
            <a:ext cx="3527849" cy="1138480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989">
                <a:solidFill>
                  <a:schemeClr val="tx2">
                    <a:shade val="9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3B03673C-9150-47E2-9EDF-49539BCF8D13}" type="datetime1">
              <a:rPr lang="zh-TW" altLang="en-US" smtClean="0"/>
              <a:pPr>
                <a:defRPr/>
              </a:pPr>
              <a:t>2017/10/12</a:t>
            </a:fld>
            <a:endParaRPr lang="en-US" altLang="zh-TW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409810" y="19868252"/>
            <a:ext cx="5543762" cy="1138480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989">
                <a:solidFill>
                  <a:schemeClr val="tx2">
                    <a:shade val="90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 altLang="zh-TW" dirty="0" smtClean="0">
                <a:ea typeface="Tahoma" pitchFamily="34" charset="0"/>
              </a:rPr>
              <a:t>Prof. </a:t>
            </a:r>
            <a:r>
              <a:rPr lang="en-US" altLang="zh-TW" dirty="0" err="1" smtClean="0">
                <a:ea typeface="Tahoma" pitchFamily="34" charset="0"/>
              </a:rPr>
              <a:t>Gwo</a:t>
            </a:r>
            <a:r>
              <a:rPr lang="en-US" altLang="zh-TW" dirty="0" smtClean="0">
                <a:ea typeface="Tahoma" pitchFamily="34" charset="0"/>
              </a:rPr>
              <a:t> </a:t>
            </a:r>
            <a:r>
              <a:rPr lang="en-US" altLang="zh-TW" dirty="0" err="1" smtClean="0">
                <a:ea typeface="Tahoma" pitchFamily="34" charset="0"/>
              </a:rPr>
              <a:t>Giun</a:t>
            </a:r>
            <a:r>
              <a:rPr lang="en-US" altLang="zh-TW" dirty="0" smtClean="0">
                <a:ea typeface="Tahoma" pitchFamily="34" charset="0"/>
              </a:rPr>
              <a:t> Lee/NCKUEE</a:t>
            </a:r>
            <a:endParaRPr lang="en-US" altLang="zh-TW" dirty="0">
              <a:ea typeface="Tahoma" pitchFamily="34" charset="0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3103437" y="19868252"/>
            <a:ext cx="1259946" cy="113848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989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E4B10AF8-D1A5-4D8A-8F86-017727F4AF4E}" type="slidenum">
              <a:rPr lang="en-US" altLang="zh-TW" smtClean="0"/>
              <a:pPr>
                <a:defRPr/>
              </a:pPr>
              <a:t>‹#›</a:t>
            </a:fld>
            <a:endParaRPr lang="en-US" altLang="zh-TW"/>
          </a:p>
        </p:txBody>
      </p:sp>
      <p:grpSp>
        <p:nvGrpSpPr>
          <p:cNvPr id="3" name="群組 2"/>
          <p:cNvGrpSpPr/>
          <p:nvPr userDrawn="1"/>
        </p:nvGrpSpPr>
        <p:grpSpPr>
          <a:xfrm>
            <a:off x="-31444" y="-67530"/>
            <a:ext cx="15179781" cy="3247143"/>
            <a:chOff x="-19017" y="-21658"/>
            <a:chExt cx="9180548" cy="1041400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-9525" y="-21658"/>
              <a:ext cx="9163050" cy="10414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6" y="2"/>
                </a:cxn>
                <a:cxn ang="0">
                  <a:pos x="2542" y="0"/>
                </a:cxn>
                <a:cxn ang="0">
                  <a:pos x="4374" y="367"/>
                </a:cxn>
                <a:cxn ang="0">
                  <a:pos x="5766" y="55"/>
                </a:cxn>
                <a:cxn ang="0">
                  <a:pos x="5772" y="213"/>
                </a:cxn>
                <a:cxn ang="0">
                  <a:pos x="4302" y="439"/>
                </a:cxn>
                <a:cxn ang="0">
                  <a:pos x="1488" y="201"/>
                </a:cxn>
                <a:cxn ang="0">
                  <a:pos x="0" y="656"/>
                </a:cxn>
                <a:cxn ang="0">
                  <a:pos x="6" y="2"/>
                </a:cxn>
              </a:cxnLst>
              <a:rect l="0" t="0" r="0" b="0"/>
              <a:pathLst>
                <a:path w="5772" h="656">
                  <a:moveTo>
                    <a:pt x="6" y="2"/>
                  </a:moveTo>
                  <a:lnTo>
                    <a:pt x="2542" y="0"/>
                  </a:lnTo>
                  <a:cubicBezTo>
                    <a:pt x="2746" y="101"/>
                    <a:pt x="3828" y="367"/>
                    <a:pt x="4374" y="367"/>
                  </a:cubicBezTo>
                  <a:cubicBezTo>
                    <a:pt x="4920" y="367"/>
                    <a:pt x="5526" y="152"/>
                    <a:pt x="5766" y="55"/>
                  </a:cubicBezTo>
                  <a:lnTo>
                    <a:pt x="5772" y="213"/>
                  </a:lnTo>
                  <a:cubicBezTo>
                    <a:pt x="5670" y="257"/>
                    <a:pt x="5016" y="441"/>
                    <a:pt x="4302" y="439"/>
                  </a:cubicBezTo>
                  <a:cubicBezTo>
                    <a:pt x="3588" y="437"/>
                    <a:pt x="2205" y="165"/>
                    <a:pt x="1488" y="201"/>
                  </a:cubicBezTo>
                  <a:cubicBezTo>
                    <a:pt x="750" y="209"/>
                    <a:pt x="270" y="482"/>
                    <a:pt x="0" y="656"/>
                  </a:cubicBezTo>
                  <a:lnTo>
                    <a:pt x="6" y="2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shade val="50000"/>
                    <a:alpha val="45000"/>
                    <a:satMod val="120000"/>
                  </a:schemeClr>
                </a:gs>
                <a:gs pos="100000">
                  <a:schemeClr val="accent3">
                    <a:shade val="80000"/>
                    <a:alpha val="55000"/>
                    <a:satMod val="155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381500" y="-21658"/>
              <a:ext cx="4762500" cy="638175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1668" y="564"/>
                </a:cxn>
                <a:cxn ang="0">
                  <a:pos x="3000" y="186"/>
                </a:cxn>
                <a:cxn ang="0">
                  <a:pos x="3000" y="6"/>
                </a:cxn>
                <a:cxn ang="0">
                  <a:pos x="0" y="0"/>
                </a:cxn>
              </a:cxnLst>
              <a:rect l="0" t="0" r="0" b="0"/>
              <a:pathLst>
                <a:path w="3000" h="595">
                  <a:moveTo>
                    <a:pt x="0" y="0"/>
                  </a:moveTo>
                  <a:cubicBezTo>
                    <a:pt x="174" y="102"/>
                    <a:pt x="1168" y="533"/>
                    <a:pt x="1668" y="564"/>
                  </a:cubicBezTo>
                  <a:cubicBezTo>
                    <a:pt x="2168" y="595"/>
                    <a:pt x="2778" y="279"/>
                    <a:pt x="3000" y="186"/>
                  </a:cubicBezTo>
                  <a:lnTo>
                    <a:pt x="3000" y="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chemeClr val="accent3">
                    <a:shade val="50000"/>
                    <a:alpha val="30000"/>
                    <a:satMod val="130000"/>
                  </a:schemeClr>
                </a:gs>
                <a:gs pos="80000">
                  <a:schemeClr val="accent2">
                    <a:shade val="75000"/>
                    <a:alpha val="45000"/>
                    <a:satMod val="140000"/>
                  </a:schemeClr>
                </a:gs>
              </a:gsLst>
              <a:lin ang="54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pPr marL="0" algn="l" rtl="0" eaLnBrk="1" latinLnBrk="0" hangingPunct="1"/>
              <a:endParaRPr kumimoji="0" lang="en-US" sz="5472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-19017" y="202408"/>
              <a:ext cx="9180548" cy="649224"/>
              <a:chOff x="-19045" y="216550"/>
              <a:chExt cx="9180548" cy="649224"/>
            </a:xfrm>
          </p:grpSpPr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 rot="21435692">
                <a:off x="-19045" y="216550"/>
                <a:ext cx="9163050" cy="649224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966"/>
                  </a:cxn>
                  <a:cxn ang="0">
                    <a:pos x="1608" y="282"/>
                  </a:cxn>
                  <a:cxn ang="0">
                    <a:pos x="4110" y="1008"/>
                  </a:cxn>
                  <a:cxn ang="0">
                    <a:pos x="5772" y="0"/>
                  </a:cxn>
                </a:cxnLst>
                <a:rect l="0" t="0" r="0" b="0"/>
                <a:pathLst>
                  <a:path w="5772" h="1055">
                    <a:moveTo>
                      <a:pt x="0" y="966"/>
                    </a:moveTo>
                    <a:cubicBezTo>
                      <a:pt x="282" y="738"/>
                      <a:pt x="923" y="275"/>
                      <a:pt x="1608" y="282"/>
                    </a:cubicBezTo>
                    <a:cubicBezTo>
                      <a:pt x="2293" y="289"/>
                      <a:pt x="3416" y="1055"/>
                      <a:pt x="4110" y="1008"/>
                    </a:cubicBezTo>
                    <a:cubicBezTo>
                      <a:pt x="4804" y="961"/>
                      <a:pt x="5426" y="210"/>
                      <a:pt x="5772" y="0"/>
                    </a:cubicBezTo>
                  </a:path>
                </a:pathLst>
              </a:custGeom>
              <a:noFill/>
              <a:ln w="10795" cap="flat" cmpd="sng" algn="ctr">
                <a:gradFill>
                  <a:gsLst>
                    <a:gs pos="74000">
                      <a:schemeClr val="accent3">
                        <a:shade val="75000"/>
                      </a:schemeClr>
                    </a:gs>
                    <a:gs pos="86000">
                      <a:schemeClr val="tx1">
                        <a:alpha val="29000"/>
                      </a:schemeClr>
                    </a:gs>
                    <a:gs pos="16000">
                      <a:schemeClr val="accent2">
                        <a:shade val="75000"/>
                        <a:alpha val="56000"/>
                      </a:scheme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endParaRPr kumimoji="0" lang="en-US" sz="5472"/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 rot="21435692">
                <a:off x="-14309" y="290003"/>
                <a:ext cx="9175812" cy="530352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732"/>
                  </a:cxn>
                  <a:cxn ang="0">
                    <a:pos x="1638" y="228"/>
                  </a:cxn>
                  <a:cxn ang="0">
                    <a:pos x="4122" y="816"/>
                  </a:cxn>
                  <a:cxn ang="0">
                    <a:pos x="5766" y="0"/>
                  </a:cxn>
                </a:cxnLst>
                <a:rect l="0" t="0" r="0" b="0"/>
                <a:pathLst>
                  <a:path w="5766" h="854">
                    <a:moveTo>
                      <a:pt x="0" y="732"/>
                    </a:moveTo>
                    <a:cubicBezTo>
                      <a:pt x="273" y="647"/>
                      <a:pt x="951" y="214"/>
                      <a:pt x="1638" y="228"/>
                    </a:cubicBezTo>
                    <a:cubicBezTo>
                      <a:pt x="2325" y="242"/>
                      <a:pt x="3434" y="854"/>
                      <a:pt x="4122" y="816"/>
                    </a:cubicBezTo>
                    <a:cubicBezTo>
                      <a:pt x="4810" y="778"/>
                      <a:pt x="5424" y="170"/>
                      <a:pt x="5766" y="0"/>
                    </a:cubicBezTo>
                  </a:path>
                </a:pathLst>
              </a:custGeom>
              <a:noFill/>
              <a:ln w="9525" cap="flat" cmpd="sng" algn="ctr">
                <a:gradFill>
                  <a:gsLst>
                    <a:gs pos="74000">
                      <a:schemeClr val="accent4"/>
                    </a:gs>
                    <a:gs pos="44000">
                      <a:schemeClr val="accent1"/>
                    </a:gs>
                    <a:gs pos="33000">
                      <a:schemeClr val="accent2">
                        <a:alpha val="56000"/>
                      </a:schemeClr>
                    </a:gs>
                  </a:gsLst>
                  <a:lin ang="5400000" scaled="1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anchor="t" compatLnSpc="1"/>
              <a:lstStyle/>
              <a:p>
                <a:endParaRPr kumimoji="0" lang="en-US" sz="5472"/>
              </a:p>
            </p:txBody>
          </p:sp>
        </p:grpSp>
      </p:grpSp>
      <p:sp>
        <p:nvSpPr>
          <p:cNvPr id="5" name="文字方塊 4"/>
          <p:cNvSpPr txBox="1"/>
          <p:nvPr userDrawn="1"/>
        </p:nvSpPr>
        <p:spPr>
          <a:xfrm>
            <a:off x="10758379" y="20114490"/>
            <a:ext cx="2657032" cy="2878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71" b="0" i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Media </a:t>
            </a:r>
            <a:r>
              <a:rPr lang="en-US" altLang="zh-TW" sz="1271" b="0" i="0" dirty="0" err="1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SoC</a:t>
            </a:r>
            <a:r>
              <a:rPr lang="en-US" altLang="zh-TW" sz="1271" b="0" i="0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cs typeface="Times New Roman" panose="02020603050405020304" pitchFamily="18" charset="0"/>
              </a:rPr>
              <a:t> Lab</a:t>
            </a:r>
            <a:endParaRPr lang="zh-TW" altLang="en-US" sz="1271" b="0" i="0" dirty="0">
              <a:solidFill>
                <a:schemeClr val="bg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75" r:id="rId3"/>
    <p:sldLayoutId id="2147483676" r:id="rId4"/>
  </p:sldLayoutIdLst>
  <p:hf hdr="0"/>
  <p:txStyles>
    <p:titleStyle>
      <a:lvl1pPr algn="ctr" rtl="0" eaLnBrk="1" latinLnBrk="0" hangingPunct="1">
        <a:spcBef>
          <a:spcPct val="0"/>
        </a:spcBef>
        <a:buNone/>
        <a:defRPr kumimoji="0" lang="en-US" altLang="en-US" sz="2825" b="1" kern="1200" dirty="0">
          <a:ln>
            <a:noFill/>
          </a:ln>
          <a:solidFill>
            <a:schemeClr val="bg2">
              <a:lumMod val="2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193752" indent="-193752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1836" kern="1200">
          <a:solidFill>
            <a:schemeClr val="tx1"/>
          </a:solidFill>
          <a:latin typeface="+mj-ea"/>
          <a:ea typeface="+mj-ea"/>
          <a:cs typeface="+mn-cs"/>
        </a:defRPr>
      </a:lvl1pPr>
      <a:lvl2pPr marL="452089" indent="-174377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1695" kern="1200">
          <a:solidFill>
            <a:schemeClr val="tx1"/>
          </a:solidFill>
          <a:latin typeface="+mj-ea"/>
          <a:ea typeface="+mj-ea"/>
          <a:cs typeface="+mn-cs"/>
        </a:defRPr>
      </a:lvl2pPr>
      <a:lvl3pPr marL="645841" indent="-174377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1483" kern="1200">
          <a:solidFill>
            <a:schemeClr val="tx1"/>
          </a:solidFill>
          <a:latin typeface="+mj-ea"/>
          <a:ea typeface="+mj-ea"/>
          <a:cs typeface="+mn-cs"/>
        </a:defRPr>
      </a:lvl3pPr>
      <a:lvl4pPr marL="839593" indent="-148543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1413" kern="1200">
          <a:solidFill>
            <a:schemeClr val="tx1"/>
          </a:solidFill>
          <a:latin typeface="+mj-ea"/>
          <a:ea typeface="+mj-ea"/>
          <a:cs typeface="+mn-cs"/>
        </a:defRPr>
      </a:lvl4pPr>
      <a:lvl5pPr marL="1033345" indent="-148543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1413" kern="1200">
          <a:solidFill>
            <a:schemeClr val="tx1"/>
          </a:solidFill>
          <a:latin typeface="+mj-ea"/>
          <a:ea typeface="+mj-ea"/>
          <a:cs typeface="+mn-cs"/>
        </a:defRPr>
      </a:lvl5pPr>
      <a:lvl6pPr marL="1227097" indent="-148543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271" kern="1200">
          <a:solidFill>
            <a:schemeClr val="tx1"/>
          </a:solidFill>
          <a:latin typeface="+mn-lt"/>
          <a:ea typeface="+mn-ea"/>
          <a:cs typeface="+mn-cs"/>
        </a:defRPr>
      </a:lvl6pPr>
      <a:lvl7pPr marL="1356266" indent="-129168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13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50018" indent="-129168" algn="l" rtl="0" eaLnBrk="1" latinLnBrk="0" hangingPunct="1">
        <a:spcBef>
          <a:spcPct val="20000"/>
        </a:spcBef>
        <a:buClr>
          <a:schemeClr val="tx2"/>
        </a:buClr>
        <a:buChar char="•"/>
        <a:defRPr kumimoji="0" sz="1130" kern="1200">
          <a:solidFill>
            <a:schemeClr val="tx1"/>
          </a:solidFill>
          <a:latin typeface="+mn-lt"/>
          <a:ea typeface="+mn-ea"/>
          <a:cs typeface="+mn-cs"/>
        </a:defRPr>
      </a:lvl8pPr>
      <a:lvl9pPr marL="1743770" indent="-129168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989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3229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6458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96876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2916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61460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93752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260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5833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1000">
              <a:srgbClr val="B3EAF2"/>
            </a:gs>
            <a:gs pos="12000">
              <a:srgbClr val="B3EAF2"/>
            </a:gs>
            <a:gs pos="0">
              <a:schemeClr val="accent1">
                <a:lumMod val="40000"/>
                <a:lumOff val="60000"/>
              </a:schemeClr>
            </a:gs>
            <a:gs pos="100000">
              <a:schemeClr val="accent1">
                <a:lumMod val="40000"/>
                <a:lumOff val="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43849" y="510274"/>
            <a:ext cx="14433456" cy="2204966"/>
          </a:xfrm>
        </p:spPr>
        <p:txBody>
          <a:bodyPr>
            <a:normAutofit/>
          </a:bodyPr>
          <a:lstStyle/>
          <a:p>
            <a:pPr algn="l"/>
            <a:r>
              <a:rPr lang="en-US" altLang="zh-TW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Algorithm/Architecture </a:t>
            </a:r>
            <a:r>
              <a:rPr lang="en-US" altLang="zh-TW" sz="4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Co-design for </a:t>
            </a:r>
            <a:r>
              <a:rPr lang="en-US" altLang="zh-TW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Artificial Intelligence: </a:t>
            </a:r>
            <a:r>
              <a:rPr lang="en-US" altLang="zh-TW" sz="4000" dirty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From System-on-Chip to Internet-of-Things </a:t>
            </a:r>
            <a:r>
              <a:rPr lang="en-US" altLang="zh-TW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and</a:t>
            </a:r>
            <a:br>
              <a:rPr lang="en-US" altLang="zh-TW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</a:br>
            <a:r>
              <a:rPr lang="en-US" altLang="zh-TW" sz="4000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ea typeface="新細明體" charset="-120"/>
                <a:cs typeface="Times New Roman" pitchFamily="18" charset="0"/>
              </a:rPr>
              <a:t>Neuromorphic/Cloud/Edge</a:t>
            </a:r>
            <a:endParaRPr lang="en-US" altLang="zh-TW" sz="4000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ea typeface="新細明體" charset="-120"/>
              <a:cs typeface="Times New Roman" pitchFamily="18" charset="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542409"/>
              </p:ext>
            </p:extLst>
          </p:nvPr>
        </p:nvGraphicFramePr>
        <p:xfrm>
          <a:off x="297372" y="3241103"/>
          <a:ext cx="14538513" cy="10236404"/>
        </p:xfrm>
        <a:graphic>
          <a:graphicData uri="http://schemas.openxmlformats.org/drawingml/2006/table">
            <a:tbl>
              <a:tblPr firstRow="1" bandRow="1" bandCol="1">
                <a:tableStyleId>{3C2FFA5D-87B4-456A-9821-1D502468CF0F}</a:tableStyleId>
              </a:tblPr>
              <a:tblGrid>
                <a:gridCol w="1212114">
                  <a:extLst>
                    <a:ext uri="{9D8B030D-6E8A-4147-A177-3AD203B41FA5}">
                      <a16:colId xmlns:a16="http://schemas.microsoft.com/office/drawing/2014/main" val="2663750859"/>
                    </a:ext>
                  </a:extLst>
                </a:gridCol>
                <a:gridCol w="13326399">
                  <a:extLst>
                    <a:ext uri="{9D8B030D-6E8A-4147-A177-3AD203B41FA5}">
                      <a16:colId xmlns:a16="http://schemas.microsoft.com/office/drawing/2014/main" val="3865449763"/>
                    </a:ext>
                  </a:extLst>
                </a:gridCol>
              </a:tblGrid>
              <a:tr h="401593">
                <a:tc gridSpan="2">
                  <a:txBody>
                    <a:bodyPr/>
                    <a:lstStyle/>
                    <a:p>
                      <a:pPr algn="ctr"/>
                      <a:r>
                        <a:rPr lang="en-US" altLang="zh-TW" sz="2800" dirty="0" smtClean="0"/>
                        <a:t>Agenda of the workshop</a:t>
                      </a:r>
                      <a:endParaRPr lang="zh-TW" altLang="en-US" sz="2800" dirty="0">
                        <a:latin typeface="+mj-lt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75000"/>
                        <a:alpha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4010195"/>
                  </a:ext>
                </a:extLst>
              </a:tr>
              <a:tr h="1069635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zh-TW" altLang="en-US" sz="24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C8CB4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altLang="zh-TW" sz="2400" b="1" dirty="0" smtClean="0"/>
                    </a:p>
                    <a:p>
                      <a:r>
                        <a:rPr lang="en-US" altLang="zh-TW" sz="2400" b="1" dirty="0" smtClean="0"/>
                        <a:t>Registration</a:t>
                      </a:r>
                    </a:p>
                    <a:p>
                      <a:endParaRPr lang="zh-TW" altLang="en-US" sz="2400" b="1" dirty="0">
                        <a:latin typeface="+mj-lt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7D9EB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94776485"/>
                  </a:ext>
                </a:extLst>
              </a:tr>
              <a:tr h="1694093">
                <a:tc>
                  <a:txBody>
                    <a:bodyPr/>
                    <a:lstStyle/>
                    <a:p>
                      <a:pPr algn="ctr"/>
                      <a:endParaRPr kumimoji="0" lang="en-US" altLang="zh-TW" sz="24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8C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eaLnBrk="1" latinLnBrk="0" hangingPunct="1"/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Topic: Algorithm/Architecture Co-design: From System-on-Chip to Internet-of-Things and</a:t>
                      </a:r>
                      <a:r>
                        <a:rPr kumimoji="0" lang="en-US" altLang="zh-TW" sz="24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Neuromorphic/Cloud/Edge</a:t>
                      </a:r>
                    </a:p>
                    <a:p>
                      <a:pPr algn="l" rtl="0" eaLnBrk="1" latinLnBrk="0" hangingPunct="1"/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Speaker: Prof. </a:t>
                      </a:r>
                      <a:r>
                        <a:rPr kumimoji="0" lang="en-US" altLang="zh-TW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Gwo</a:t>
                      </a:r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altLang="zh-TW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Giun</a:t>
                      </a:r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Lee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Dept. of Electrical Engineering, National Cheng Kung University</a:t>
                      </a: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5243997"/>
                  </a:ext>
                </a:extLst>
              </a:tr>
              <a:tr h="1371600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altLang="zh-TW" sz="24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E8D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Topic: Design and Implementation of Multicore Signal Processing Systems</a:t>
                      </a:r>
                    </a:p>
                    <a:p>
                      <a:pPr marL="0" algn="l" rtl="0" eaLnBrk="1" latinLnBrk="0" hangingPunct="1"/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Speaker: Prof. </a:t>
                      </a:r>
                      <a:r>
                        <a:rPr kumimoji="0" lang="en-US" altLang="zh-TW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Shuvra</a:t>
                      </a:r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Bhattacharyya</a:t>
                      </a:r>
                    </a:p>
                    <a:p>
                      <a:pPr marL="0" algn="l" rtl="0" eaLnBrk="1" latinLnBrk="0" hangingPunct="1"/>
                      <a:r>
                        <a:rPr kumimoji="0" lang="en-US" altLang="zh-TW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Dept. of Electrical and Computer Engineering, University of Maryland College Park</a:t>
                      </a:r>
                      <a:endParaRPr kumimoji="0" lang="en-US" altLang="zh-TW" sz="24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D9E8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5982056"/>
                  </a:ext>
                </a:extLst>
              </a:tr>
              <a:tr h="975030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altLang="zh-TW" sz="24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8C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endParaRPr kumimoji="0" lang="en-US" altLang="zh-TW" sz="2400" b="0" kern="1200" dirty="0" smtClean="0"/>
                    </a:p>
                    <a:p>
                      <a:pPr marL="0" algn="l" rtl="0" eaLnBrk="1" latinLnBrk="0" hangingPunct="1"/>
                      <a:r>
                        <a:rPr kumimoji="0" lang="en-US" altLang="zh-TW" sz="2400" b="0" kern="1200" dirty="0" smtClean="0"/>
                        <a:t>Coffee Break</a:t>
                      </a:r>
                    </a:p>
                    <a:p>
                      <a:pPr marL="0" algn="l" rtl="0" eaLnBrk="1" latinLnBrk="0" hangingPunct="1"/>
                      <a:endParaRPr kumimoji="0" lang="en-US" altLang="zh-TW" sz="2400" b="0" kern="1200" dirty="0" smtClean="0"/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4830741"/>
                  </a:ext>
                </a:extLst>
              </a:tr>
              <a:tr h="1485212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zh-TW" altLang="en-US" sz="2400" b="1" kern="1200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8C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Topic: A Novel SPICE-Based Simulation Platform for Deep Learning AI Hardware</a:t>
                      </a:r>
                    </a:p>
                    <a:p>
                      <a:pPr marL="0" algn="l" rtl="0" eaLnBrk="1" latinLnBrk="0" hangingPunct="1"/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Speaker: Prof. </a:t>
                      </a:r>
                      <a:r>
                        <a:rPr kumimoji="0" lang="en-US" altLang="zh-TW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Darsen</a:t>
                      </a:r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Lu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Dept. of Electrical Engineering, National Cheng Kung University</a:t>
                      </a:r>
                      <a:endParaRPr kumimoji="0" lang="en-US" altLang="zh-TW" sz="2400" b="0" kern="1200" dirty="0" smtClean="0"/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D9E8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2030101"/>
                  </a:ext>
                </a:extLst>
              </a:tr>
              <a:tr h="1391776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altLang="zh-TW" sz="24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C8C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Topic: Learning in Man and Machine</a:t>
                      </a:r>
                      <a:endParaRPr lang="en-US" altLang="zh-TW" sz="2400" b="1" kern="1200" dirty="0" smtClean="0">
                        <a:solidFill>
                          <a:schemeClr val="tx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algn="l" rtl="0" eaLnBrk="1" latinLnBrk="0" hangingPunct="1"/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Speaker: Prof. Martin </a:t>
                      </a:r>
                      <a:r>
                        <a:rPr kumimoji="0" lang="en-US" altLang="zh-TW" sz="24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Nordling</a:t>
                      </a:r>
                      <a:endParaRPr kumimoji="0" lang="en-US" altLang="zh-TW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l" rtl="0" eaLnBrk="1" latinLnBrk="0" hangingPunct="1"/>
                      <a:r>
                        <a:rPr kumimoji="0" lang="en-US" altLang="zh-TW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Dept. of Mechanical Engineering, National Cheng Kung University</a:t>
                      </a:r>
                      <a:endParaRPr kumimoji="0" lang="en-US" altLang="zh-TW" sz="2400" b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EA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977980"/>
                  </a:ext>
                </a:extLst>
              </a:tr>
              <a:tr h="1478691">
                <a:tc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altLang="zh-TW" sz="2400" b="1" kern="1200" dirty="0" smtClean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D8CB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en-US" altLang="zh-TW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Topic: Industrial Defect Inspection from scratch to production</a:t>
                      </a:r>
                    </a:p>
                    <a:p>
                      <a:pPr marL="0" algn="l" rtl="0" eaLnBrk="1" latinLnBrk="0" hangingPunct="1"/>
                      <a:r>
                        <a:rPr kumimoji="0" lang="en-US" altLang="zh-TW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Speaker: Dr. Andrew Liu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Deep Learning Solution Architect, NVidia Taiwan</a:t>
                      </a:r>
                      <a:endParaRPr kumimoji="0" lang="en-US" altLang="zh-TW" sz="2400" b="0" i="0" u="none" strike="noStrike" kern="1200" cap="none" spc="0" normalizeH="0" baseline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64585" marR="64585" marT="32292" marB="32292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7D9E8">
                        <a:alpha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7780666"/>
                  </a:ext>
                </a:extLst>
              </a:tr>
            </a:tbl>
          </a:graphicData>
        </a:graphic>
      </p:graphicFrame>
      <p:pic>
        <p:nvPicPr>
          <p:cNvPr id="10" name="圖片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11317" y="18583802"/>
            <a:ext cx="2567858" cy="2743438"/>
          </a:xfrm>
          <a:prstGeom prst="rect">
            <a:avLst/>
          </a:prstGeom>
        </p:spPr>
      </p:pic>
      <p:sp>
        <p:nvSpPr>
          <p:cNvPr id="14" name="文字方塊 13"/>
          <p:cNvSpPr txBox="1"/>
          <p:nvPr/>
        </p:nvSpPr>
        <p:spPr>
          <a:xfrm>
            <a:off x="177886" y="19690415"/>
            <a:ext cx="101902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>
                <a:latin typeface="+mj-ea"/>
              </a:rPr>
              <a:t>活動</a:t>
            </a:r>
            <a:r>
              <a:rPr lang="zh-TW" altLang="en-US" sz="2000" b="1" dirty="0" smtClean="0">
                <a:latin typeface="+mj-ea"/>
              </a:rPr>
              <a:t>時間 </a:t>
            </a:r>
            <a:r>
              <a:rPr lang="en-US" altLang="zh-TW" sz="2000" b="1" dirty="0">
                <a:latin typeface="+mj-ea"/>
              </a:rPr>
              <a:t>:</a:t>
            </a:r>
            <a:r>
              <a:rPr lang="en-US" altLang="zh-TW" sz="2000" b="1" dirty="0" smtClean="0">
                <a:latin typeface="+mj-ea"/>
              </a:rPr>
              <a:t> 2017/11/02</a:t>
            </a:r>
            <a:r>
              <a:rPr lang="en-US" altLang="zh-TW" sz="2000" b="1" dirty="0" smtClean="0">
                <a:latin typeface="+mj-ea"/>
              </a:rPr>
              <a:t>(</a:t>
            </a:r>
            <a:r>
              <a:rPr lang="zh-TW" altLang="en-US" sz="2000" b="1" dirty="0" smtClean="0">
                <a:latin typeface="+mj-ea"/>
              </a:rPr>
              <a:t>四</a:t>
            </a:r>
            <a:r>
              <a:rPr lang="en-US" altLang="zh-TW" sz="2000" b="1" dirty="0" smtClean="0">
                <a:latin typeface="+mj-ea"/>
              </a:rPr>
              <a:t>)</a:t>
            </a:r>
            <a:r>
              <a:rPr lang="zh-TW" altLang="en-US" sz="2000" b="1" dirty="0" smtClean="0">
                <a:latin typeface="+mj-ea"/>
              </a:rPr>
              <a:t> </a:t>
            </a:r>
            <a:r>
              <a:rPr lang="en-US" altLang="zh-TW" sz="2000" b="1" dirty="0" smtClean="0">
                <a:latin typeface="+mj-ea"/>
              </a:rPr>
              <a:t>13:00-17:10</a:t>
            </a:r>
            <a:endParaRPr lang="en-US" altLang="zh-TW" sz="2000" b="1" dirty="0">
              <a:latin typeface="+mj-ea"/>
            </a:endParaRPr>
          </a:p>
          <a:p>
            <a:r>
              <a:rPr lang="zh-TW" altLang="en-US" sz="2000" b="1" dirty="0">
                <a:latin typeface="+mj-ea"/>
              </a:rPr>
              <a:t>活動</a:t>
            </a:r>
            <a:r>
              <a:rPr lang="zh-TW" altLang="en-US" sz="2000" b="1" dirty="0" smtClean="0">
                <a:latin typeface="+mj-ea"/>
              </a:rPr>
              <a:t>地點 </a:t>
            </a:r>
            <a:r>
              <a:rPr lang="en-US" altLang="zh-TW" sz="2000" b="1" dirty="0" smtClean="0">
                <a:latin typeface="+mj-ea"/>
              </a:rPr>
              <a:t>: </a:t>
            </a:r>
            <a:r>
              <a:rPr lang="zh-TW" altLang="en-US" sz="2000" b="1" dirty="0" smtClean="0">
                <a:latin typeface="+mj-ea"/>
              </a:rPr>
              <a:t>國立</a:t>
            </a:r>
            <a:r>
              <a:rPr lang="zh-TW" altLang="en-US" sz="2000" b="1" dirty="0" smtClean="0">
                <a:latin typeface="+mj-ea"/>
              </a:rPr>
              <a:t>成功大學自強校區電機工程系館</a:t>
            </a:r>
            <a:r>
              <a:rPr lang="en-US" altLang="zh-TW" sz="2000" b="1" dirty="0" smtClean="0">
                <a:latin typeface="+mj-ea"/>
              </a:rPr>
              <a:t>1</a:t>
            </a:r>
            <a:r>
              <a:rPr lang="zh-TW" altLang="en-US" sz="2000" b="1" dirty="0" smtClean="0">
                <a:latin typeface="+mj-ea"/>
              </a:rPr>
              <a:t>樓靄雲</a:t>
            </a:r>
            <a:r>
              <a:rPr lang="zh-TW" altLang="en-US" sz="2000" b="1" dirty="0" smtClean="0">
                <a:latin typeface="+mj-ea"/>
              </a:rPr>
              <a:t>廳</a:t>
            </a:r>
            <a:endParaRPr lang="en-US" altLang="zh-TW" sz="2000" b="1" dirty="0" smtClean="0">
              <a:latin typeface="+mj-ea"/>
            </a:endParaRPr>
          </a:p>
          <a:p>
            <a:r>
              <a:rPr lang="zh-TW" altLang="en-US" sz="2000" b="1" dirty="0" smtClean="0">
                <a:latin typeface="+mj-ea"/>
              </a:rPr>
              <a:t>報名網址</a:t>
            </a:r>
            <a:r>
              <a:rPr lang="en-US" altLang="zh-TW" sz="2000" b="1" dirty="0" smtClean="0">
                <a:latin typeface="+mj-ea"/>
              </a:rPr>
              <a:t>:</a:t>
            </a:r>
            <a:r>
              <a:rPr lang="zh-TW" altLang="en-US" sz="2000" b="1" dirty="0" smtClean="0">
                <a:latin typeface="+mj-ea"/>
              </a:rPr>
              <a:t> </a:t>
            </a:r>
            <a:r>
              <a:rPr lang="en-US" altLang="zh-TW" sz="2000" b="1" u="sng" dirty="0">
                <a:solidFill>
                  <a:srgbClr val="0070C0"/>
                </a:solidFill>
                <a:latin typeface="+mj-ea"/>
              </a:rPr>
              <a:t>https://goo.gl/forms/yV4UJ93NfVbkVjOs2</a:t>
            </a:r>
          </a:p>
          <a:p>
            <a:r>
              <a:rPr lang="zh-TW" altLang="en-US" sz="2000" b="1" dirty="0" smtClean="0">
                <a:latin typeface="+mj-ea"/>
              </a:rPr>
              <a:t>聯絡人</a:t>
            </a:r>
            <a:r>
              <a:rPr lang="en-US" altLang="zh-TW" sz="2000" b="1" dirty="0" smtClean="0">
                <a:latin typeface="+mj-ea"/>
              </a:rPr>
              <a:t>: </a:t>
            </a:r>
            <a:r>
              <a:rPr lang="zh-TW" altLang="en-US" sz="2000" b="1" dirty="0" smtClean="0">
                <a:latin typeface="+mj-ea"/>
              </a:rPr>
              <a:t>李國君教授助理 </a:t>
            </a:r>
            <a:r>
              <a:rPr lang="en-US" altLang="zh-TW" sz="2000" b="1" dirty="0" smtClean="0">
                <a:latin typeface="+mj-ea"/>
              </a:rPr>
              <a:t>Emily Liu ext. 62400-2850 Email: </a:t>
            </a:r>
            <a:r>
              <a:rPr lang="en-US" altLang="zh-TW" sz="2000" b="1" u="sng" dirty="0" smtClean="0">
                <a:solidFill>
                  <a:srgbClr val="0070C0"/>
                </a:solidFill>
                <a:latin typeface="+mj-ea"/>
              </a:rPr>
              <a:t>ncku.msoclab@gmail.com</a:t>
            </a:r>
          </a:p>
          <a:p>
            <a:r>
              <a:rPr lang="zh-TW" altLang="en-US" sz="2000" b="1" dirty="0" smtClean="0">
                <a:latin typeface="+mj-ea"/>
              </a:rPr>
              <a:t>承辦</a:t>
            </a:r>
            <a:r>
              <a:rPr lang="zh-TW" altLang="en-US" sz="2000" b="1" dirty="0">
                <a:latin typeface="+mj-ea"/>
              </a:rPr>
              <a:t>單位</a:t>
            </a:r>
            <a:r>
              <a:rPr lang="en-US" altLang="zh-TW" sz="2000" b="1" dirty="0" smtClean="0">
                <a:latin typeface="+mj-ea"/>
              </a:rPr>
              <a:t>: </a:t>
            </a:r>
            <a:r>
              <a:rPr lang="zh-TW" altLang="en-US" sz="2000" b="1" dirty="0" smtClean="0">
                <a:latin typeface="+mj-ea"/>
              </a:rPr>
              <a:t>成大</a:t>
            </a:r>
            <a:r>
              <a:rPr lang="zh-TW" altLang="en-US" sz="2000" b="1" dirty="0">
                <a:latin typeface="+mj-ea"/>
              </a:rPr>
              <a:t>生醫資訊電子研究中心</a:t>
            </a:r>
          </a:p>
        </p:txBody>
      </p:sp>
      <p:sp>
        <p:nvSpPr>
          <p:cNvPr id="2" name="文字方塊 1"/>
          <p:cNvSpPr txBox="1"/>
          <p:nvPr/>
        </p:nvSpPr>
        <p:spPr>
          <a:xfrm>
            <a:off x="10860860" y="2681598"/>
            <a:ext cx="4258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FF0000"/>
                </a:solidFill>
              </a:rPr>
              <a:t>Nov. 02, 2017(Thu.)</a:t>
            </a:r>
            <a:endParaRPr lang="zh-TW" altLang="en-US" sz="3600" dirty="0">
              <a:solidFill>
                <a:srgbClr val="FF0000"/>
              </a:solidFill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10445714" y="20339417"/>
            <a:ext cx="196560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100" i="1" dirty="0" err="1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Bioinfotronics</a:t>
            </a:r>
            <a:r>
              <a:rPr lang="en-US" altLang="zh-TW" sz="1100" i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Research Center</a:t>
            </a:r>
            <a:endParaRPr lang="zh-TW" altLang="en-US" sz="1100" i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64658" y="14096732"/>
            <a:ext cx="14933429" cy="5254230"/>
            <a:chOff x="64658" y="14096732"/>
            <a:chExt cx="14933429" cy="5254230"/>
          </a:xfrm>
        </p:grpSpPr>
        <p:grpSp>
          <p:nvGrpSpPr>
            <p:cNvPr id="6" name="群組 5"/>
            <p:cNvGrpSpPr/>
            <p:nvPr/>
          </p:nvGrpSpPr>
          <p:grpSpPr>
            <a:xfrm>
              <a:off x="64658" y="14096732"/>
              <a:ext cx="14933429" cy="5254230"/>
              <a:chOff x="87431" y="14557107"/>
              <a:chExt cx="14933429" cy="5254230"/>
            </a:xfrm>
          </p:grpSpPr>
          <p:grpSp>
            <p:nvGrpSpPr>
              <p:cNvPr id="36" name="群組 35"/>
              <p:cNvGrpSpPr/>
              <p:nvPr/>
            </p:nvGrpSpPr>
            <p:grpSpPr>
              <a:xfrm>
                <a:off x="87431" y="14557107"/>
                <a:ext cx="7349338" cy="1562099"/>
                <a:chOff x="623087" y="13472049"/>
                <a:chExt cx="7349338" cy="1562099"/>
              </a:xfrm>
            </p:grpSpPr>
            <p:sp>
              <p:nvSpPr>
                <p:cNvPr id="37" name="剪去同側角落矩形 36"/>
                <p:cNvSpPr/>
                <p:nvPr/>
              </p:nvSpPr>
              <p:spPr>
                <a:xfrm rot="16200000">
                  <a:off x="4130349" y="11192073"/>
                  <a:ext cx="1562099" cy="6122052"/>
                </a:xfrm>
                <a:prstGeom prst="snip2SameRect">
                  <a:avLst>
                    <a:gd name="adj1" fmla="val 20176"/>
                    <a:gd name="adj2" fmla="val 0"/>
                  </a:avLst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 dirty="0"/>
                </a:p>
              </p:txBody>
            </p:sp>
            <p:sp>
              <p:nvSpPr>
                <p:cNvPr id="38" name="橢圓 37"/>
                <p:cNvSpPr/>
                <p:nvPr/>
              </p:nvSpPr>
              <p:spPr>
                <a:xfrm>
                  <a:off x="623087" y="13557270"/>
                  <a:ext cx="1355169" cy="139166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  <p:pic>
            <p:nvPicPr>
              <p:cNvPr id="40" name="圖片 39"/>
              <p:cNvPicPr>
                <a:picLocks noChangeAspect="1"/>
              </p:cNvPicPr>
              <p:nvPr/>
            </p:nvPicPr>
            <p:blipFill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1388" t="6459" r="38506" b="42414"/>
              <a:stretch/>
            </p:blipFill>
            <p:spPr>
              <a:xfrm>
                <a:off x="200659" y="14572165"/>
                <a:ext cx="1128712" cy="1493559"/>
              </a:xfrm>
              <a:prstGeom prst="ellipse">
                <a:avLst/>
              </a:prstGeom>
              <a:noFill/>
            </p:spPr>
          </p:pic>
          <p:sp>
            <p:nvSpPr>
              <p:cNvPr id="41" name="文字方塊 40"/>
              <p:cNvSpPr txBox="1"/>
              <p:nvPr/>
            </p:nvSpPr>
            <p:spPr>
              <a:xfrm>
                <a:off x="1604807" y="14718781"/>
                <a:ext cx="5870361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Prof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. </a:t>
                </a:r>
                <a:r>
                  <a:rPr kumimoji="0" lang="en-US" altLang="zh-TW" sz="1800" b="1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Shuvra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 Bhattacharyya</a:t>
                </a:r>
                <a:endParaRPr kumimoji="0" lang="en-US" altLang="zh-TW" sz="1800" b="1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新細明體" pitchFamily="18" charset="-120"/>
                  <a:cs typeface="+mn-cs"/>
                </a:endParaRPr>
              </a:p>
              <a:p>
                <a:pPr marL="285750" marR="0" lvl="0" indent="-28575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Professor, Department of Electrical and Computer </a:t>
                </a: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Engineering, University 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of Maryland College </a:t>
                </a: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Park</a:t>
                </a:r>
              </a:p>
              <a:p>
                <a:pPr marL="285750" marR="0" lvl="0" indent="-28575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Char char="•"/>
                  <a:tabLst/>
                  <a:defRPr/>
                </a:pP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Visiting Professor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, </a:t>
                </a: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Tampere </a:t>
                </a:r>
                <a:r>
                  <a:rPr kumimoji="0" lang="en-US" altLang="zh-TW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University of </a:t>
                </a:r>
                <a:r>
                  <a: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rPr>
                  <a:t>Technology</a:t>
                </a:r>
              </a:p>
            </p:txBody>
          </p:sp>
          <p:grpSp>
            <p:nvGrpSpPr>
              <p:cNvPr id="42" name="群組 41"/>
              <p:cNvGrpSpPr/>
              <p:nvPr/>
            </p:nvGrpSpPr>
            <p:grpSpPr>
              <a:xfrm>
                <a:off x="134831" y="16435599"/>
                <a:ext cx="7465277" cy="1562099"/>
                <a:chOff x="165887" y="13337689"/>
                <a:chExt cx="7465277" cy="1562099"/>
              </a:xfrm>
            </p:grpSpPr>
            <p:grpSp>
              <p:nvGrpSpPr>
                <p:cNvPr id="43" name="群組 42"/>
                <p:cNvGrpSpPr/>
                <p:nvPr/>
              </p:nvGrpSpPr>
              <p:grpSpPr>
                <a:xfrm>
                  <a:off x="165887" y="13337689"/>
                  <a:ext cx="7349338" cy="1562099"/>
                  <a:chOff x="623087" y="13472049"/>
                  <a:chExt cx="7349338" cy="1562099"/>
                </a:xfrm>
              </p:grpSpPr>
              <p:sp>
                <p:nvSpPr>
                  <p:cNvPr id="46" name="剪去同側角落矩形 45"/>
                  <p:cNvSpPr/>
                  <p:nvPr/>
                </p:nvSpPr>
                <p:spPr>
                  <a:xfrm rot="16200000">
                    <a:off x="4130349" y="11192073"/>
                    <a:ext cx="1562099" cy="6122052"/>
                  </a:xfrm>
                  <a:prstGeom prst="snip2SameRect">
                    <a:avLst>
                      <a:gd name="adj1" fmla="val 20176"/>
                      <a:gd name="adj2" fmla="val 0"/>
                    </a:avLst>
                  </a:prstGeom>
                  <a:solidFill>
                    <a:schemeClr val="accent1">
                      <a:lumMod val="40000"/>
                      <a:lumOff val="60000"/>
                    </a:schemeClr>
                  </a:solidFill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47" name="橢圓 46"/>
                  <p:cNvSpPr/>
                  <p:nvPr/>
                </p:nvSpPr>
                <p:spPr>
                  <a:xfrm>
                    <a:off x="623087" y="13557270"/>
                    <a:ext cx="1355169" cy="139166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</p:grpSp>
            <p:sp>
              <p:nvSpPr>
                <p:cNvPr id="44" name="文字方塊 43"/>
                <p:cNvSpPr txBox="1"/>
                <p:nvPr/>
              </p:nvSpPr>
              <p:spPr>
                <a:xfrm>
                  <a:off x="1641071" y="13408212"/>
                  <a:ext cx="5990093" cy="14773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Prof. </a:t>
                  </a:r>
                  <a:r>
                    <a:rPr kumimoji="0" lang="en-US" altLang="zh-TW" sz="1800" b="1" i="0" u="none" strike="noStrike" kern="120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Gwo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 </a:t>
                  </a:r>
                  <a:r>
                    <a:rPr kumimoji="0" lang="en-US" altLang="zh-TW" sz="1800" b="1" i="0" u="none" strike="noStrike" kern="1200" cap="none" spc="0" normalizeH="0" baseline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Giun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 Chris Lee</a:t>
                  </a: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Professor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, Department of Electrical 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Engineering</a:t>
                  </a: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Director 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of </a:t>
                  </a:r>
                  <a:r>
                    <a:rPr kumimoji="0" lang="en-US" altLang="zh-TW" sz="18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Bioinfotronics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 Research Center, National Cheng Kung 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University</a:t>
                  </a: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lang="en-US" altLang="zh-TW" sz="1800" b="1" dirty="0" smtClean="0">
                      <a:solidFill>
                        <a:prstClr val="black"/>
                      </a:solidFill>
                      <a:latin typeface="Calibri"/>
                    </a:rPr>
                    <a:t>Former System Architect at Philips Semiconductor, USA </a:t>
                  </a:r>
                  <a:endPara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endParaRPr>
                </a:p>
              </p:txBody>
            </p:sp>
            <p:pic>
              <p:nvPicPr>
                <p:cNvPr id="45" name="圖片 44"/>
                <p:cNvPicPr>
                  <a:picLocks noChangeAspect="1"/>
                </p:cNvPicPr>
                <p:nvPr/>
              </p:nvPicPr>
              <p:blipFill rotWithShape="1">
                <a:blip r:embed="rId4"/>
                <a:srcRect l="1496" t="6036" r="1210" b="91"/>
                <a:stretch/>
              </p:blipFill>
              <p:spPr>
                <a:xfrm>
                  <a:off x="292548" y="13385314"/>
                  <a:ext cx="1092200" cy="1466850"/>
                </a:xfrm>
                <a:prstGeom prst="ellipse">
                  <a:avLst/>
                </a:prstGeom>
              </p:spPr>
            </p:pic>
          </p:grpSp>
          <p:grpSp>
            <p:nvGrpSpPr>
              <p:cNvPr id="48" name="群組 47"/>
              <p:cNvGrpSpPr/>
              <p:nvPr/>
            </p:nvGrpSpPr>
            <p:grpSpPr>
              <a:xfrm>
                <a:off x="4130653" y="18249238"/>
                <a:ext cx="7436302" cy="1562099"/>
                <a:chOff x="4213185" y="13236864"/>
                <a:chExt cx="7436302" cy="1562099"/>
              </a:xfrm>
            </p:grpSpPr>
            <p:grpSp>
              <p:nvGrpSpPr>
                <p:cNvPr id="49" name="群組 48"/>
                <p:cNvGrpSpPr/>
                <p:nvPr/>
              </p:nvGrpSpPr>
              <p:grpSpPr>
                <a:xfrm>
                  <a:off x="4213185" y="13236864"/>
                  <a:ext cx="7297863" cy="1562099"/>
                  <a:chOff x="4670385" y="13371224"/>
                  <a:chExt cx="7297863" cy="1562099"/>
                </a:xfrm>
              </p:grpSpPr>
              <p:sp>
                <p:nvSpPr>
                  <p:cNvPr id="51" name="剪去同側角落矩形 50"/>
                  <p:cNvSpPr/>
                  <p:nvPr/>
                </p:nvSpPr>
                <p:spPr>
                  <a:xfrm rot="16200000">
                    <a:off x="8126172" y="11091248"/>
                    <a:ext cx="1562099" cy="6122052"/>
                  </a:xfrm>
                  <a:prstGeom prst="snip2SameRect">
                    <a:avLst>
                      <a:gd name="adj1" fmla="val 20176"/>
                      <a:gd name="adj2" fmla="val 0"/>
                    </a:avLst>
                  </a:prstGeom>
                  <a:solidFill>
                    <a:schemeClr val="accent4">
                      <a:lumMod val="40000"/>
                      <a:lumOff val="60000"/>
                    </a:schemeClr>
                  </a:solidFill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52" name="橢圓 51"/>
                  <p:cNvSpPr/>
                  <p:nvPr/>
                </p:nvSpPr>
                <p:spPr>
                  <a:xfrm>
                    <a:off x="4670385" y="13470333"/>
                    <a:ext cx="1355169" cy="139166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</p:grpSp>
            <p:sp>
              <p:nvSpPr>
                <p:cNvPr id="50" name="文字方塊 49"/>
                <p:cNvSpPr txBox="1"/>
                <p:nvPr/>
              </p:nvSpPr>
              <p:spPr>
                <a:xfrm>
                  <a:off x="5659394" y="13636364"/>
                  <a:ext cx="5990093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Dr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. Andrew Liu</a:t>
                  </a:r>
                  <a:endPara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endParaRP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Deep Learning Solution 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Architect, NVidia 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Taiwan</a:t>
                  </a:r>
                  <a:endPara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endParaRPr>
                </a:p>
              </p:txBody>
            </p:sp>
          </p:grpSp>
          <p:pic>
            <p:nvPicPr>
              <p:cNvPr id="53" name="圖片 52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950" t="-865" r="14746" b="208"/>
              <a:stretch/>
            </p:blipFill>
            <p:spPr>
              <a:xfrm>
                <a:off x="4248644" y="18313648"/>
                <a:ext cx="1119188" cy="1457326"/>
              </a:xfrm>
              <a:prstGeom prst="ellipse">
                <a:avLst/>
              </a:prstGeom>
            </p:spPr>
          </p:pic>
          <p:grpSp>
            <p:nvGrpSpPr>
              <p:cNvPr id="54" name="群組 53"/>
              <p:cNvGrpSpPr/>
              <p:nvPr/>
            </p:nvGrpSpPr>
            <p:grpSpPr>
              <a:xfrm>
                <a:off x="7560577" y="14576099"/>
                <a:ext cx="7349338" cy="1562099"/>
                <a:chOff x="623087" y="13472049"/>
                <a:chExt cx="7349338" cy="1562099"/>
              </a:xfrm>
            </p:grpSpPr>
            <p:sp>
              <p:nvSpPr>
                <p:cNvPr id="55" name="剪去同側角落矩形 54"/>
                <p:cNvSpPr/>
                <p:nvPr/>
              </p:nvSpPr>
              <p:spPr>
                <a:xfrm rot="16200000">
                  <a:off x="4130349" y="11192073"/>
                  <a:ext cx="1562099" cy="6122052"/>
                </a:xfrm>
                <a:prstGeom prst="snip2SameRect">
                  <a:avLst>
                    <a:gd name="adj1" fmla="val 20176"/>
                    <a:gd name="adj2" fmla="val 0"/>
                  </a:avLst>
                </a:prstGeom>
                <a:solidFill>
                  <a:schemeClr val="tx2">
                    <a:lumMod val="75000"/>
                  </a:schemeClr>
                </a:solidFill>
                <a:ln w="2857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5475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onstantia"/>
                    <a:ea typeface="新細明體" panose="02020500000000000000" pitchFamily="18" charset="-120"/>
                    <a:cs typeface="+mn-cs"/>
                  </a:endParaRPr>
                </a:p>
              </p:txBody>
            </p:sp>
            <p:sp>
              <p:nvSpPr>
                <p:cNvPr id="56" name="橢圓 55"/>
                <p:cNvSpPr/>
                <p:nvPr/>
              </p:nvSpPr>
              <p:spPr>
                <a:xfrm>
                  <a:off x="623087" y="13557270"/>
                  <a:ext cx="1355169" cy="1391660"/>
                </a:xfrm>
                <a:prstGeom prst="ellipse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TW" altLang="en-US" sz="5475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onstantia"/>
                    <a:ea typeface="新細明體" panose="02020500000000000000" pitchFamily="18" charset="-120"/>
                    <a:cs typeface="+mn-cs"/>
                  </a:endParaRPr>
                </a:p>
              </p:txBody>
            </p:sp>
          </p:grpSp>
          <p:sp>
            <p:nvSpPr>
              <p:cNvPr id="57" name="文字方塊 56"/>
              <p:cNvSpPr txBox="1"/>
              <p:nvPr/>
            </p:nvSpPr>
            <p:spPr>
              <a:xfrm>
                <a:off x="8992544" y="14642328"/>
                <a:ext cx="5965141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Prof. </a:t>
                </a:r>
                <a:r>
                  <a:rPr lang="en-US" altLang="zh-TW" sz="1800" b="1" dirty="0" err="1">
                    <a:solidFill>
                      <a:prstClr val="black"/>
                    </a:solidFill>
                    <a:latin typeface="Calibri"/>
                  </a:rPr>
                  <a:t>Darsen</a:t>
                </a: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 Lu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Assistant Professor, Department of Electrical </a:t>
                </a:r>
                <a:r>
                  <a:rPr lang="en-US" altLang="zh-TW" sz="1800" b="1" dirty="0" smtClean="0">
                    <a:solidFill>
                      <a:prstClr val="black"/>
                    </a:solidFill>
                    <a:latin typeface="Calibri"/>
                  </a:rPr>
                  <a:t>Engineering, </a:t>
                </a: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National Cheng Kung University</a:t>
                </a:r>
              </a:p>
              <a:p>
                <a:pPr marL="285750" indent="-285750">
                  <a:buFont typeface="Arial" panose="020B0604020202020204" pitchFamily="34" charset="0"/>
                  <a:buChar char="•"/>
                  <a:defRPr/>
                </a:pP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Former Research Scientist at IBM </a:t>
                </a:r>
                <a:r>
                  <a:rPr lang="en-US" altLang="zh-TW" sz="1800" b="1" dirty="0" smtClean="0">
                    <a:solidFill>
                      <a:prstClr val="black"/>
                    </a:solidFill>
                    <a:latin typeface="Calibri"/>
                  </a:rPr>
                  <a:t>Thomas J. </a:t>
                </a:r>
                <a:r>
                  <a:rPr lang="en-US" altLang="zh-TW" sz="1800" b="1" dirty="0">
                    <a:solidFill>
                      <a:prstClr val="black"/>
                    </a:solidFill>
                    <a:latin typeface="Calibri"/>
                  </a:rPr>
                  <a:t>Watson Research Center</a:t>
                </a:r>
              </a:p>
            </p:txBody>
          </p:sp>
          <p:grpSp>
            <p:nvGrpSpPr>
              <p:cNvPr id="58" name="群組 57"/>
              <p:cNvGrpSpPr/>
              <p:nvPr/>
            </p:nvGrpSpPr>
            <p:grpSpPr>
              <a:xfrm>
                <a:off x="7589605" y="16494016"/>
                <a:ext cx="7431255" cy="1562099"/>
                <a:chOff x="169963" y="15454154"/>
                <a:chExt cx="7431255" cy="1562099"/>
              </a:xfrm>
            </p:grpSpPr>
            <p:grpSp>
              <p:nvGrpSpPr>
                <p:cNvPr id="59" name="群組 58"/>
                <p:cNvGrpSpPr/>
                <p:nvPr/>
              </p:nvGrpSpPr>
              <p:grpSpPr>
                <a:xfrm>
                  <a:off x="169963" y="15454154"/>
                  <a:ext cx="7349338" cy="1562099"/>
                  <a:chOff x="623087" y="13472049"/>
                  <a:chExt cx="7349338" cy="1562099"/>
                </a:xfrm>
              </p:grpSpPr>
              <p:sp>
                <p:nvSpPr>
                  <p:cNvPr id="61" name="剪去同側角落矩形 60"/>
                  <p:cNvSpPr/>
                  <p:nvPr/>
                </p:nvSpPr>
                <p:spPr>
                  <a:xfrm rot="16200000">
                    <a:off x="4130349" y="11192073"/>
                    <a:ext cx="1562099" cy="6122052"/>
                  </a:xfrm>
                  <a:prstGeom prst="snip2SameRect">
                    <a:avLst>
                      <a:gd name="adj1" fmla="val 20176"/>
                      <a:gd name="adj2" fmla="val 0"/>
                    </a:avLst>
                  </a:prstGeom>
                  <a:solidFill>
                    <a:schemeClr val="accent5">
                      <a:lumMod val="60000"/>
                      <a:lumOff val="40000"/>
                    </a:schemeClr>
                  </a:solidFill>
                  <a:ln w="2857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  <p:sp>
                <p:nvSpPr>
                  <p:cNvPr id="62" name="橢圓 61"/>
                  <p:cNvSpPr/>
                  <p:nvPr/>
                </p:nvSpPr>
                <p:spPr>
                  <a:xfrm>
                    <a:off x="623087" y="13557270"/>
                    <a:ext cx="1355169" cy="1391660"/>
                  </a:xfrm>
                  <a:prstGeom prst="ellipse">
                    <a:avLst/>
                  </a:prstGeom>
                  <a:solidFill>
                    <a:schemeClr val="tx1"/>
                  </a:solidFill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zh-TW" altLang="en-US" sz="5475" b="0" i="0" u="none" strike="noStrike" kern="1200" cap="none" spc="0" normalizeH="0" baseline="0" noProof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Constantia"/>
                      <a:ea typeface="新細明體" panose="02020500000000000000" pitchFamily="18" charset="-120"/>
                      <a:cs typeface="+mn-cs"/>
                    </a:endParaRPr>
                  </a:p>
                </p:txBody>
              </p:sp>
            </p:grpSp>
            <p:sp>
              <p:nvSpPr>
                <p:cNvPr id="60" name="文字方塊 59"/>
                <p:cNvSpPr txBox="1"/>
                <p:nvPr/>
              </p:nvSpPr>
              <p:spPr>
                <a:xfrm>
                  <a:off x="1607049" y="15496385"/>
                  <a:ext cx="5994169" cy="147732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Prof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. 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Martin </a:t>
                  </a:r>
                  <a:r>
                    <a:rPr kumimoji="0" lang="en-US" altLang="zh-TW" sz="1800" b="1" i="0" u="none" strike="noStrike" kern="1200" cap="none" spc="0" normalizeH="0" baseline="0" noProof="0" dirty="0" err="1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Nordling</a:t>
                  </a:r>
                  <a:endParaRPr kumimoji="0" lang="en-US" altLang="zh-TW" sz="1800" b="1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/>
                    <a:ea typeface="新細明體" pitchFamily="18" charset="-120"/>
                    <a:cs typeface="+mn-cs"/>
                  </a:endParaRPr>
                </a:p>
                <a:p>
                  <a:pPr marL="285750" indent="-285750">
                    <a:buFont typeface="Arial" panose="020B0604020202020204" pitchFamily="34" charset="0"/>
                    <a:buChar char="•"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Assistant Professor</a:t>
                  </a:r>
                  <a:r>
                    <a:rPr kumimoji="0" lang="en-US" altLang="zh-TW" sz="1800" b="1" i="0" u="none" strike="noStrike" kern="1200" cap="none" spc="0" normalizeH="0" baseline="0" noProof="0" dirty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, Department of </a:t>
                  </a: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Mechanical </a:t>
                  </a:r>
                  <a:r>
                    <a:rPr lang="en-US" altLang="zh-TW" sz="1800" b="1" dirty="0" smtClean="0">
                      <a:solidFill>
                        <a:prstClr val="black"/>
                      </a:solidFill>
                      <a:latin typeface="Calibri"/>
                    </a:rPr>
                    <a:t>Engineering, </a:t>
                  </a:r>
                  <a:r>
                    <a:rPr lang="en-US" altLang="zh-TW" sz="1800" b="1" dirty="0">
                      <a:solidFill>
                        <a:prstClr val="black"/>
                      </a:solidFill>
                      <a:latin typeface="Calibri"/>
                    </a:rPr>
                    <a:t>National Cheng Kung University</a:t>
                  </a:r>
                </a:p>
                <a:p>
                  <a:pPr marL="285750" marR="0" lvl="0" indent="-28575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 typeface="Arial" panose="020B0604020202020204" pitchFamily="34" charset="0"/>
                    <a:buChar char="•"/>
                    <a:tabLst/>
                    <a:defRPr/>
                  </a:pPr>
                  <a:r>
                    <a:rPr kumimoji="0" lang="en-US" altLang="zh-TW" sz="1800" b="1" i="0" u="none" strike="noStrike" kern="1200" cap="none" spc="0" normalizeH="0" baseline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Founder</a:t>
                  </a:r>
                  <a:r>
                    <a:rPr kumimoji="0" lang="en-US" altLang="zh-TW" sz="1800" b="1" i="0" u="none" strike="noStrike" kern="1200" cap="none" spc="0" normalizeH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 of </a:t>
                  </a:r>
                  <a:r>
                    <a:rPr kumimoji="0" lang="en-US" altLang="zh-TW" sz="1800" b="1" i="0" u="none" strike="noStrike" kern="1200" cap="none" spc="0" normalizeH="0" noProof="0" dirty="0" err="1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Nordron</a:t>
                  </a:r>
                  <a:r>
                    <a:rPr kumimoji="0" lang="en-US" altLang="zh-TW" sz="1800" b="1" i="0" u="none" strike="noStrike" kern="1200" cap="none" spc="0" normalizeH="0" noProof="0" dirty="0" smtClean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/>
                      <a:ea typeface="新細明體" pitchFamily="18" charset="-120"/>
                      <a:cs typeface="+mn-cs"/>
                    </a:rPr>
                    <a:t> Inc. in Sweden</a:t>
                  </a:r>
                </a:p>
                <a:p>
                  <a:pPr marL="285750" indent="-285750">
                    <a:buFont typeface="Arial" panose="020B0604020202020204" pitchFamily="34" charset="0"/>
                    <a:buChar char="•"/>
                    <a:defRPr/>
                  </a:pPr>
                  <a:r>
                    <a:rPr lang="en-US" altLang="zh-TW" sz="1800" b="1" dirty="0">
                      <a:solidFill>
                        <a:prstClr val="black"/>
                      </a:solidFill>
                      <a:latin typeface="Calibri"/>
                    </a:rPr>
                    <a:t>Ph.D., KTH Royal Institute of Technology, Sweden </a:t>
                  </a:r>
                </a:p>
              </p:txBody>
            </p:sp>
          </p:grpSp>
          <p:pic>
            <p:nvPicPr>
              <p:cNvPr id="63" name="圖片 62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637375" y="14661320"/>
                <a:ext cx="1263706" cy="1435570"/>
              </a:xfrm>
              <a:prstGeom prst="ellipse">
                <a:avLst/>
              </a:prstGeom>
              <a:noFill/>
            </p:spPr>
          </p:pic>
        </p:grpSp>
        <p:pic>
          <p:nvPicPr>
            <p:cNvPr id="64" name="圖片 63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67" t="3907" r="1334" b="5681"/>
            <a:stretch/>
          </p:blipFill>
          <p:spPr>
            <a:xfrm>
              <a:off x="7618294" y="16061712"/>
              <a:ext cx="1228726" cy="1519237"/>
            </a:xfrm>
            <a:prstGeom prst="ellipse">
              <a:avLst/>
            </a:prstGeom>
            <a:noFill/>
          </p:spPr>
        </p:pic>
      </p:grpSp>
      <p:sp>
        <p:nvSpPr>
          <p:cNvPr id="8" name="文字方塊 7"/>
          <p:cNvSpPr txBox="1"/>
          <p:nvPr/>
        </p:nvSpPr>
        <p:spPr>
          <a:xfrm>
            <a:off x="403966" y="3858215"/>
            <a:ext cx="98616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TW" sz="2400" b="1" dirty="0">
                <a:solidFill>
                  <a:schemeClr val="tx1"/>
                </a:solidFill>
                <a:latin typeface="+mj-lt"/>
                <a:ea typeface="+mn-ea"/>
              </a:rPr>
              <a:t>13:00-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13:30</a:t>
            </a:r>
            <a:endParaRPr lang="zh-TW" altLang="en-US" dirty="0"/>
          </a:p>
        </p:txBody>
      </p:sp>
      <p:sp>
        <p:nvSpPr>
          <p:cNvPr id="9" name="矩形 8"/>
          <p:cNvSpPr/>
          <p:nvPr/>
        </p:nvSpPr>
        <p:spPr>
          <a:xfrm>
            <a:off x="405428" y="6832856"/>
            <a:ext cx="98616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14:10-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14:50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03965" y="8168914"/>
            <a:ext cx="9861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14:50-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15:10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03965" y="5327688"/>
            <a:ext cx="9861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13:30-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14:10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5428" y="10924340"/>
            <a:ext cx="9861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15:50-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16:30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03964" y="12340592"/>
            <a:ext cx="9861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16:30-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17:10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3966" y="9425756"/>
            <a:ext cx="98616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15:10-</a:t>
            </a:r>
          </a:p>
          <a:p>
            <a:pPr algn="ctr"/>
            <a:r>
              <a:rPr lang="en-US" altLang="zh-TW" sz="2400" b="1" dirty="0" smtClean="0">
                <a:solidFill>
                  <a:schemeClr val="tx1"/>
                </a:solidFill>
                <a:latin typeface="+mj-lt"/>
                <a:ea typeface="+mn-ea"/>
              </a:rPr>
              <a:t>15:50</a:t>
            </a:r>
            <a:endParaRPr lang="zh-TW" altLang="en-US" sz="2400" b="1" dirty="0">
              <a:solidFill>
                <a:schemeClr val="tx1"/>
              </a:solidFill>
              <a:latin typeface="+mj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3783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5824</TotalTime>
  <Words>333</Words>
  <Application>Microsoft Office PowerPoint</Application>
  <PresentationFormat>自訂</PresentationFormat>
  <Paragraphs>58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11" baseType="lpstr">
      <vt:lpstr>微軟正黑體</vt:lpstr>
      <vt:lpstr>新細明體</vt:lpstr>
      <vt:lpstr>Arial</vt:lpstr>
      <vt:lpstr>Calibri</vt:lpstr>
      <vt:lpstr>Constantia</vt:lpstr>
      <vt:lpstr>Monotype Corsiva</vt:lpstr>
      <vt:lpstr>Tahoma</vt:lpstr>
      <vt:lpstr>Times New Roman</vt:lpstr>
      <vt:lpstr>Wingdings 2</vt:lpstr>
      <vt:lpstr>流線</vt:lpstr>
      <vt:lpstr>Algorithm/Architecture Co-design for Artificial Intelligence: From System-on-Chip to Internet-of-Things and Neuromorphic/Cloud/Edge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clee</dc:creator>
  <cp:lastModifiedBy>admin</cp:lastModifiedBy>
  <cp:revision>384</cp:revision>
  <cp:lastPrinted>2017-10-04T05:56:26Z</cp:lastPrinted>
  <dcterms:created xsi:type="dcterms:W3CDTF">1601-01-01T00:00:00Z</dcterms:created>
  <dcterms:modified xsi:type="dcterms:W3CDTF">2017-10-12T08:29:34Z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